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vml" ContentType="application/vnd.openxmlformats-officedocument.vmlDrawin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embeddings/oleObject1.bin" ContentType="application/vnd.openxmlformats-officedocument.oleObject"/>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8" r:id="rId1"/>
  </p:sldMasterIdLst>
  <p:notesMasterIdLst>
    <p:notesMasterId r:id="rId117"/>
  </p:notesMasterIdLst>
  <p:sldIdLst>
    <p:sldId id="331" r:id="rId2"/>
    <p:sldId id="282" r:id="rId3"/>
    <p:sldId id="332" r:id="rId4"/>
    <p:sldId id="307" r:id="rId5"/>
    <p:sldId id="413" r:id="rId6"/>
    <p:sldId id="410" r:id="rId7"/>
    <p:sldId id="258" r:id="rId8"/>
    <p:sldId id="333" r:id="rId9"/>
    <p:sldId id="260" r:id="rId10"/>
    <p:sldId id="360" r:id="rId11"/>
    <p:sldId id="358" r:id="rId12"/>
    <p:sldId id="353" r:id="rId13"/>
    <p:sldId id="352" r:id="rId14"/>
    <p:sldId id="266" r:id="rId15"/>
    <p:sldId id="359" r:id="rId16"/>
    <p:sldId id="354" r:id="rId17"/>
    <p:sldId id="355" r:id="rId18"/>
    <p:sldId id="357" r:id="rId19"/>
    <p:sldId id="408" r:id="rId20"/>
    <p:sldId id="409" r:id="rId21"/>
    <p:sldId id="407" r:id="rId22"/>
    <p:sldId id="334" r:id="rId23"/>
    <p:sldId id="268" r:id="rId24"/>
    <p:sldId id="361" r:id="rId25"/>
    <p:sldId id="308" r:id="rId26"/>
    <p:sldId id="370" r:id="rId27"/>
    <p:sldId id="369" r:id="rId28"/>
    <p:sldId id="269" r:id="rId29"/>
    <p:sldId id="335" r:id="rId30"/>
    <p:sldId id="363" r:id="rId31"/>
    <p:sldId id="362" r:id="rId32"/>
    <p:sldId id="284" r:id="rId33"/>
    <p:sldId id="285" r:id="rId34"/>
    <p:sldId id="310" r:id="rId35"/>
    <p:sldId id="336" r:id="rId36"/>
    <p:sldId id="271" r:id="rId37"/>
    <p:sldId id="364" r:id="rId38"/>
    <p:sldId id="272" r:id="rId39"/>
    <p:sldId id="277" r:id="rId40"/>
    <p:sldId id="273" r:id="rId41"/>
    <p:sldId id="276" r:id="rId42"/>
    <p:sldId id="274" r:id="rId43"/>
    <p:sldId id="278" r:id="rId44"/>
    <p:sldId id="371" r:id="rId45"/>
    <p:sldId id="374" r:id="rId46"/>
    <p:sldId id="406" r:id="rId47"/>
    <p:sldId id="412" r:id="rId48"/>
    <p:sldId id="411" r:id="rId49"/>
    <p:sldId id="375" r:id="rId50"/>
    <p:sldId id="376" r:id="rId51"/>
    <p:sldId id="377" r:id="rId52"/>
    <p:sldId id="378" r:id="rId53"/>
    <p:sldId id="379" r:id="rId54"/>
    <p:sldId id="337" r:id="rId55"/>
    <p:sldId id="281" r:id="rId56"/>
    <p:sldId id="372" r:id="rId57"/>
    <p:sldId id="328" r:id="rId58"/>
    <p:sldId id="289" r:id="rId59"/>
    <p:sldId id="329" r:id="rId60"/>
    <p:sldId id="330" r:id="rId61"/>
    <p:sldId id="339" r:id="rId62"/>
    <p:sldId id="300" r:id="rId63"/>
    <p:sldId id="315" r:id="rId64"/>
    <p:sldId id="389" r:id="rId65"/>
    <p:sldId id="314" r:id="rId66"/>
    <p:sldId id="287" r:id="rId67"/>
    <p:sldId id="316" r:id="rId68"/>
    <p:sldId id="390" r:id="rId69"/>
    <p:sldId id="391" r:id="rId70"/>
    <p:sldId id="340" r:id="rId71"/>
    <p:sldId id="293" r:id="rId72"/>
    <p:sldId id="392" r:id="rId73"/>
    <p:sldId id="301" r:id="rId74"/>
    <p:sldId id="290" r:id="rId75"/>
    <p:sldId id="393" r:id="rId76"/>
    <p:sldId id="291" r:id="rId77"/>
    <p:sldId id="292" r:id="rId78"/>
    <p:sldId id="318" r:id="rId79"/>
    <p:sldId id="319" r:id="rId80"/>
    <p:sldId id="317" r:id="rId81"/>
    <p:sldId id="341" r:id="rId82"/>
    <p:sldId id="302" r:id="rId83"/>
    <p:sldId id="295" r:id="rId84"/>
    <p:sldId id="394" r:id="rId85"/>
    <p:sldId id="296" r:id="rId86"/>
    <p:sldId id="395" r:id="rId87"/>
    <p:sldId id="396" r:id="rId88"/>
    <p:sldId id="397" r:id="rId89"/>
    <p:sldId id="398" r:id="rId90"/>
    <p:sldId id="399" r:id="rId91"/>
    <p:sldId id="400" r:id="rId92"/>
    <p:sldId id="297" r:id="rId93"/>
    <p:sldId id="403" r:id="rId94"/>
    <p:sldId id="298" r:id="rId95"/>
    <p:sldId id="404" r:id="rId96"/>
    <p:sldId id="402" r:id="rId97"/>
    <p:sldId id="401" r:id="rId98"/>
    <p:sldId id="311" r:id="rId99"/>
    <p:sldId id="342" r:id="rId100"/>
    <p:sldId id="326" r:id="rId101"/>
    <p:sldId id="381" r:id="rId102"/>
    <p:sldId id="382" r:id="rId103"/>
    <p:sldId id="383" r:id="rId104"/>
    <p:sldId id="384" r:id="rId105"/>
    <p:sldId id="385" r:id="rId106"/>
    <p:sldId id="386" r:id="rId107"/>
    <p:sldId id="387" r:id="rId108"/>
    <p:sldId id="344" r:id="rId109"/>
    <p:sldId id="312" r:id="rId110"/>
    <p:sldId id="405" r:id="rId111"/>
    <p:sldId id="366" r:id="rId112"/>
    <p:sldId id="367" r:id="rId113"/>
    <p:sldId id="305" r:id="rId114"/>
    <p:sldId id="380" r:id="rId115"/>
    <p:sldId id="345" r:id="rId11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831544-11F2-E044-A5B9-7BDCCCAA6C4B}">
          <p14:sldIdLst>
            <p14:sldId id="331"/>
            <p14:sldId id="282"/>
            <p14:sldId id="332"/>
            <p14:sldId id="307"/>
            <p14:sldId id="413"/>
            <p14:sldId id="410"/>
            <p14:sldId id="258"/>
            <p14:sldId id="333"/>
            <p14:sldId id="260"/>
            <p14:sldId id="360"/>
            <p14:sldId id="358"/>
            <p14:sldId id="353"/>
            <p14:sldId id="352"/>
            <p14:sldId id="266"/>
            <p14:sldId id="359"/>
            <p14:sldId id="354"/>
            <p14:sldId id="355"/>
            <p14:sldId id="357"/>
            <p14:sldId id="408"/>
            <p14:sldId id="409"/>
            <p14:sldId id="407"/>
            <p14:sldId id="334"/>
            <p14:sldId id="268"/>
            <p14:sldId id="361"/>
            <p14:sldId id="308"/>
            <p14:sldId id="370"/>
            <p14:sldId id="369"/>
            <p14:sldId id="269"/>
            <p14:sldId id="335"/>
            <p14:sldId id="363"/>
            <p14:sldId id="362"/>
            <p14:sldId id="284"/>
            <p14:sldId id="285"/>
            <p14:sldId id="310"/>
            <p14:sldId id="336"/>
            <p14:sldId id="271"/>
            <p14:sldId id="364"/>
            <p14:sldId id="272"/>
            <p14:sldId id="277"/>
            <p14:sldId id="273"/>
            <p14:sldId id="276"/>
            <p14:sldId id="274"/>
            <p14:sldId id="278"/>
            <p14:sldId id="371"/>
            <p14:sldId id="374"/>
            <p14:sldId id="406"/>
            <p14:sldId id="412"/>
            <p14:sldId id="411"/>
            <p14:sldId id="375"/>
            <p14:sldId id="376"/>
            <p14:sldId id="377"/>
            <p14:sldId id="378"/>
            <p14:sldId id="379"/>
            <p14:sldId id="337"/>
            <p14:sldId id="281"/>
            <p14:sldId id="372"/>
            <p14:sldId id="328"/>
            <p14:sldId id="289"/>
            <p14:sldId id="329"/>
            <p14:sldId id="330"/>
            <p14:sldId id="339"/>
            <p14:sldId id="300"/>
            <p14:sldId id="315"/>
            <p14:sldId id="389"/>
            <p14:sldId id="314"/>
            <p14:sldId id="287"/>
            <p14:sldId id="316"/>
            <p14:sldId id="390"/>
            <p14:sldId id="391"/>
            <p14:sldId id="340"/>
            <p14:sldId id="293"/>
            <p14:sldId id="392"/>
            <p14:sldId id="301"/>
            <p14:sldId id="290"/>
            <p14:sldId id="393"/>
            <p14:sldId id="291"/>
            <p14:sldId id="292"/>
            <p14:sldId id="318"/>
            <p14:sldId id="319"/>
            <p14:sldId id="317"/>
            <p14:sldId id="341"/>
            <p14:sldId id="302"/>
            <p14:sldId id="295"/>
            <p14:sldId id="394"/>
            <p14:sldId id="296"/>
            <p14:sldId id="395"/>
            <p14:sldId id="396"/>
            <p14:sldId id="397"/>
            <p14:sldId id="398"/>
            <p14:sldId id="399"/>
            <p14:sldId id="400"/>
            <p14:sldId id="297"/>
            <p14:sldId id="403"/>
            <p14:sldId id="298"/>
            <p14:sldId id="404"/>
            <p14:sldId id="402"/>
            <p14:sldId id="401"/>
            <p14:sldId id="311"/>
            <p14:sldId id="342"/>
            <p14:sldId id="326"/>
            <p14:sldId id="381"/>
            <p14:sldId id="382"/>
            <p14:sldId id="383"/>
            <p14:sldId id="384"/>
            <p14:sldId id="385"/>
            <p14:sldId id="386"/>
            <p14:sldId id="387"/>
            <p14:sldId id="344"/>
            <p14:sldId id="312"/>
            <p14:sldId id="405"/>
            <p14:sldId id="366"/>
            <p14:sldId id="367"/>
            <p14:sldId id="305"/>
            <p14:sldId id="380"/>
            <p14:sldId id="34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3" d="100"/>
          <a:sy n="113" d="100"/>
        </p:scale>
        <p:origin x="-656"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viewProps" Target="viewProps.xml"/><Relationship Id="rId121" Type="http://schemas.openxmlformats.org/officeDocument/2006/relationships/theme" Target="theme/theme1.xml"/><Relationship Id="rId122"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notesMaster" Target="notesMasters/notesMaster1.xml"/><Relationship Id="rId118" Type="http://schemas.openxmlformats.org/officeDocument/2006/relationships/printerSettings" Target="printerSettings/printerSettings1.bin"/><Relationship Id="rId119" Type="http://schemas.openxmlformats.org/officeDocument/2006/relationships/presProps" Target="presProp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1C1971-A0EB-854E-BF6A-4FF032A61E84}" type="datetimeFigureOut">
              <a:rPr lang="en-US" smtClean="0"/>
              <a:t>5/3/16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47925A4-630A-5045-B228-3B2BB673E698}" type="slidenum">
              <a:rPr lang="en-US" smtClean="0"/>
              <a:t>‹#›</a:t>
            </a:fld>
            <a:endParaRPr lang="en-US"/>
          </a:p>
        </p:txBody>
      </p:sp>
    </p:spTree>
    <p:extLst>
      <p:ext uri="{BB962C8B-B14F-4D97-AF65-F5344CB8AC3E}">
        <p14:creationId xmlns:p14="http://schemas.microsoft.com/office/powerpoint/2010/main" val="222311467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User-based:</a:t>
            </a:r>
          </a:p>
          <a:p>
            <a:pPr lvl="1"/>
            <a:r>
              <a:rPr lang="en-US" dirty="0" smtClean="0"/>
              <a:t>Recommendations are given to user based on evaluation of items by other users sharing common preferences</a:t>
            </a:r>
          </a:p>
          <a:p>
            <a:r>
              <a:rPr lang="en-US" dirty="0" smtClean="0"/>
              <a:t> Item-based:</a:t>
            </a:r>
          </a:p>
          <a:p>
            <a:pPr lvl="1"/>
            <a:r>
              <a:rPr lang="en-US" dirty="0" smtClean="0"/>
              <a:t>Predictions are calculated based on the similarity of ratings given by users for the items</a:t>
            </a:r>
          </a:p>
          <a:p>
            <a:pPr lvl="1"/>
            <a:r>
              <a:rPr lang="en-US" dirty="0" smtClean="0"/>
              <a:t>More apt for offline preprocessing of large rating matrix</a:t>
            </a:r>
          </a:p>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9</a:t>
            </a:fld>
            <a:endParaRPr lang="en-US"/>
          </a:p>
        </p:txBody>
      </p:sp>
    </p:spTree>
    <p:extLst>
      <p:ext uri="{BB962C8B-B14F-4D97-AF65-F5344CB8AC3E}">
        <p14:creationId xmlns:p14="http://schemas.microsoft.com/office/powerpoint/2010/main" val="29283407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Goal: recommend items similar to those the user liked</a:t>
            </a:r>
          </a:p>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24</a:t>
            </a:fld>
            <a:endParaRPr lang="en-US"/>
          </a:p>
        </p:txBody>
      </p:sp>
    </p:spTree>
    <p:extLst>
      <p:ext uri="{BB962C8B-B14F-4D97-AF65-F5344CB8AC3E}">
        <p14:creationId xmlns:p14="http://schemas.microsoft.com/office/powerpoint/2010/main" val="2931653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25</a:t>
            </a:fld>
            <a:endParaRPr lang="en-US"/>
          </a:p>
        </p:txBody>
      </p:sp>
    </p:spTree>
    <p:extLst>
      <p:ext uri="{BB962C8B-B14F-4D97-AF65-F5344CB8AC3E}">
        <p14:creationId xmlns:p14="http://schemas.microsoft.com/office/powerpoint/2010/main" val="29316533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26</a:t>
            </a:fld>
            <a:endParaRPr lang="en-US"/>
          </a:p>
        </p:txBody>
      </p:sp>
    </p:spTree>
    <p:extLst>
      <p:ext uri="{BB962C8B-B14F-4D97-AF65-F5344CB8AC3E}">
        <p14:creationId xmlns:p14="http://schemas.microsoft.com/office/powerpoint/2010/main" val="2931653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33</a:t>
            </a:fld>
            <a:endParaRPr lang="en-US"/>
          </a:p>
        </p:txBody>
      </p:sp>
    </p:spTree>
    <p:extLst>
      <p:ext uri="{BB962C8B-B14F-4D97-AF65-F5344CB8AC3E}">
        <p14:creationId xmlns:p14="http://schemas.microsoft.com/office/powerpoint/2010/main" val="1206899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7925A4-630A-5045-B228-3B2BB673E698}" type="slidenum">
              <a:rPr lang="en-US" smtClean="0"/>
              <a:t>51</a:t>
            </a:fld>
            <a:endParaRPr lang="en-US"/>
          </a:p>
        </p:txBody>
      </p:sp>
    </p:spTree>
    <p:extLst>
      <p:ext uri="{BB962C8B-B14F-4D97-AF65-F5344CB8AC3E}">
        <p14:creationId xmlns:p14="http://schemas.microsoft.com/office/powerpoint/2010/main" val="33265618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7925A4-630A-5045-B228-3B2BB673E698}" type="slidenum">
              <a:rPr lang="en-US" smtClean="0"/>
              <a:t>52</a:t>
            </a:fld>
            <a:endParaRPr lang="en-US"/>
          </a:p>
        </p:txBody>
      </p:sp>
    </p:spTree>
    <p:extLst>
      <p:ext uri="{BB962C8B-B14F-4D97-AF65-F5344CB8AC3E}">
        <p14:creationId xmlns:p14="http://schemas.microsoft.com/office/powerpoint/2010/main" val="33265618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47925A4-630A-5045-B228-3B2BB673E698}" type="slidenum">
              <a:rPr lang="en-US" smtClean="0"/>
              <a:t>53</a:t>
            </a:fld>
            <a:endParaRPr lang="en-US"/>
          </a:p>
        </p:txBody>
      </p:sp>
    </p:spTree>
    <p:extLst>
      <p:ext uri="{BB962C8B-B14F-4D97-AF65-F5344CB8AC3E}">
        <p14:creationId xmlns:p14="http://schemas.microsoft.com/office/powerpoint/2010/main" val="3326561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82</a:t>
            </a:fld>
            <a:endParaRPr lang="en-US"/>
          </a:p>
        </p:txBody>
      </p:sp>
    </p:spTree>
    <p:extLst>
      <p:ext uri="{BB962C8B-B14F-4D97-AF65-F5344CB8AC3E}">
        <p14:creationId xmlns:p14="http://schemas.microsoft.com/office/powerpoint/2010/main" val="417029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approach predicts the relevance of items for users based on user history, such as items previously purchased, viewed or liked by the visitor. The system compares one user’s history to others’ user journeys and based on this data, it creates a list of recommended items for the user. The collaborative filtering method suffers from the cold start problem, meaning that it cannot recommend items without historical data. They can be further classified into model-based and memory-based algorithms.</a:t>
            </a:r>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10</a:t>
            </a:fld>
            <a:endParaRPr lang="en-US"/>
          </a:p>
        </p:txBody>
      </p:sp>
    </p:spTree>
    <p:extLst>
      <p:ext uri="{BB962C8B-B14F-4D97-AF65-F5344CB8AC3E}">
        <p14:creationId xmlns:p14="http://schemas.microsoft.com/office/powerpoint/2010/main" val="3766923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User-based:</a:t>
            </a:r>
          </a:p>
          <a:p>
            <a:pPr lvl="1"/>
            <a:r>
              <a:rPr lang="en-US" dirty="0" smtClean="0"/>
              <a:t>Recommendations are given to user based on evaluation of items by other users sharing common preferences</a:t>
            </a:r>
          </a:p>
          <a:p>
            <a:r>
              <a:rPr lang="en-US" dirty="0" smtClean="0"/>
              <a:t> Item-based:</a:t>
            </a:r>
          </a:p>
          <a:p>
            <a:pPr lvl="1"/>
            <a:r>
              <a:rPr lang="en-US" dirty="0" smtClean="0"/>
              <a:t>Predictions are calculated based on the similarity of ratings given by users for the items</a:t>
            </a:r>
          </a:p>
          <a:p>
            <a:pPr lvl="1"/>
            <a:r>
              <a:rPr lang="en-US" dirty="0" smtClean="0"/>
              <a:t>More apt for offline preprocessing of large rating matrix</a:t>
            </a:r>
          </a:p>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11</a:t>
            </a:fld>
            <a:endParaRPr lang="en-US"/>
          </a:p>
        </p:txBody>
      </p:sp>
    </p:spTree>
    <p:extLst>
      <p:ext uri="{BB962C8B-B14F-4D97-AF65-F5344CB8AC3E}">
        <p14:creationId xmlns:p14="http://schemas.microsoft.com/office/powerpoint/2010/main" val="2928340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13</a:t>
            </a:fld>
            <a:endParaRPr lang="en-US"/>
          </a:p>
        </p:txBody>
      </p:sp>
    </p:spTree>
    <p:extLst>
      <p:ext uri="{BB962C8B-B14F-4D97-AF65-F5344CB8AC3E}">
        <p14:creationId xmlns:p14="http://schemas.microsoft.com/office/powerpoint/2010/main" val="2796076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17</a:t>
            </a:fld>
            <a:endParaRPr lang="en-US"/>
          </a:p>
        </p:txBody>
      </p:sp>
    </p:spTree>
    <p:extLst>
      <p:ext uri="{BB962C8B-B14F-4D97-AF65-F5344CB8AC3E}">
        <p14:creationId xmlns:p14="http://schemas.microsoft.com/office/powerpoint/2010/main" val="279607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18</a:t>
            </a:fld>
            <a:endParaRPr lang="en-US"/>
          </a:p>
        </p:txBody>
      </p:sp>
    </p:spTree>
    <p:extLst>
      <p:ext uri="{BB962C8B-B14F-4D97-AF65-F5344CB8AC3E}">
        <p14:creationId xmlns:p14="http://schemas.microsoft.com/office/powerpoint/2010/main" val="27960762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19</a:t>
            </a:fld>
            <a:endParaRPr lang="en-US"/>
          </a:p>
        </p:txBody>
      </p:sp>
    </p:spTree>
    <p:extLst>
      <p:ext uri="{BB962C8B-B14F-4D97-AF65-F5344CB8AC3E}">
        <p14:creationId xmlns:p14="http://schemas.microsoft.com/office/powerpoint/2010/main" val="2931653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20</a:t>
            </a:fld>
            <a:endParaRPr lang="en-US"/>
          </a:p>
        </p:txBody>
      </p:sp>
    </p:spTree>
    <p:extLst>
      <p:ext uri="{BB962C8B-B14F-4D97-AF65-F5344CB8AC3E}">
        <p14:creationId xmlns:p14="http://schemas.microsoft.com/office/powerpoint/2010/main" val="29316533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Content-based filtering (CBF) algorithms recommend items whose metadata are similar to the metadata of items the user has interacted with in the past. For instance, in the case of product recommendations, the product description, category, price, physical parameters, etc. are content metadata. Unlike the collaborative filtering approach, CBF does not suffer from new-item and cold-start problems.</a:t>
            </a:r>
            <a:endParaRPr lang="en-US" dirty="0"/>
          </a:p>
        </p:txBody>
      </p:sp>
      <p:sp>
        <p:nvSpPr>
          <p:cNvPr id="4" name="Slide Number Placeholder 3"/>
          <p:cNvSpPr>
            <a:spLocks noGrp="1"/>
          </p:cNvSpPr>
          <p:nvPr>
            <p:ph type="sldNum" sz="quarter" idx="10"/>
          </p:nvPr>
        </p:nvSpPr>
        <p:spPr/>
        <p:txBody>
          <a:bodyPr/>
          <a:lstStyle/>
          <a:p>
            <a:fld id="{647925A4-630A-5045-B228-3B2BB673E698}" type="slidenum">
              <a:rPr lang="en-US" smtClean="0"/>
              <a:t>23</a:t>
            </a:fld>
            <a:endParaRPr lang="en-US"/>
          </a:p>
        </p:txBody>
      </p:sp>
    </p:spTree>
    <p:extLst>
      <p:ext uri="{BB962C8B-B14F-4D97-AF65-F5344CB8AC3E}">
        <p14:creationId xmlns:p14="http://schemas.microsoft.com/office/powerpoint/2010/main" val="2931653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ru-RU" dirty="0"/>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ru-RU"/>
          </a:p>
        </p:txBody>
      </p:sp>
      <p:sp>
        <p:nvSpPr>
          <p:cNvPr id="4" name="Дата 3"/>
          <p:cNvSpPr>
            <a:spLocks noGrp="1"/>
          </p:cNvSpPr>
          <p:nvPr>
            <p:ph type="dt" sz="half" idx="10"/>
          </p:nvPr>
        </p:nvSpPr>
        <p:spPr/>
        <p:txBody>
          <a:body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a:prstGeom prst="rect">
            <a:avLst/>
          </a:prstGeom>
        </p:spPr>
        <p:txBody>
          <a:bodyPr/>
          <a:lstStyle/>
          <a:p>
            <a:r>
              <a:rPr lang="en-US" smtClean="0"/>
              <a:t>Click to edit Master title style</a:t>
            </a:r>
            <a:endParaRPr lang="ru-RU"/>
          </a:p>
        </p:txBody>
      </p:sp>
      <p:sp>
        <p:nvSpPr>
          <p:cNvPr id="3" name="Вертикальный текст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Дата 3"/>
          <p:cNvSpPr>
            <a:spLocks noGrp="1"/>
          </p:cNvSpPr>
          <p:nvPr>
            <p:ph type="dt" sz="half" idx="10"/>
          </p:nvPr>
        </p:nvSpPr>
        <p:spPr/>
        <p:txBody>
          <a:body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a:prstGeom prst="rect">
            <a:avLst/>
          </a:prstGeom>
        </p:spPr>
        <p:txBody>
          <a:bodyPr vert="eaVert"/>
          <a:lstStyle/>
          <a:p>
            <a:r>
              <a:rPr lang="en-US" smtClean="0"/>
              <a:t>Click to edit Master title style</a:t>
            </a:r>
            <a:endParaRPr lang="ru-RU"/>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Дата 3"/>
          <p:cNvSpPr>
            <a:spLocks noGrp="1"/>
          </p:cNvSpPr>
          <p:nvPr>
            <p:ph type="dt" sz="half" idx="10"/>
          </p:nvPr>
        </p:nvSpPr>
        <p:spPr/>
        <p:txBody>
          <a:body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7" name="Rectangle 6"/>
          <p:cNvSpPr/>
          <p:nvPr/>
        </p:nvSpPr>
        <p:spPr>
          <a:xfrm>
            <a:off x="0" y="0"/>
            <a:ext cx="9144000" cy="1412776"/>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Заголовок 1"/>
          <p:cNvSpPr>
            <a:spLocks noGrp="1"/>
          </p:cNvSpPr>
          <p:nvPr>
            <p:ph type="title"/>
          </p:nvPr>
        </p:nvSpPr>
        <p:spPr>
          <a:xfrm>
            <a:off x="457200" y="188640"/>
            <a:ext cx="8229600" cy="1008112"/>
          </a:xfrm>
          <a:prstGeom prst="rect">
            <a:avLst/>
          </a:prstGeom>
        </p:spPr>
        <p:txBody>
          <a:bodyPr anchor="ctr"/>
          <a:lstStyle>
            <a:lvl1pPr>
              <a:defRPr>
                <a:solidFill>
                  <a:schemeClr val="bg1"/>
                </a:solidFill>
              </a:defRPr>
            </a:lvl1pPr>
          </a:lstStyle>
          <a:p>
            <a:r>
              <a:rPr lang="en-US" smtClean="0"/>
              <a:t>Click to edit Master title style</a:t>
            </a:r>
            <a:endParaRPr lang="ru-RU" dirty="0"/>
          </a:p>
        </p:txBody>
      </p:sp>
      <p:sp>
        <p:nvSpPr>
          <p:cNvPr id="3" name="Содержимое 2"/>
          <p:cNvSpPr>
            <a:spLocks noGrp="1"/>
          </p:cNvSpPr>
          <p:nvPr>
            <p:ph idx="1"/>
          </p:nvPr>
        </p:nvSpPr>
        <p:spPr>
          <a:xfrm>
            <a:off x="457200" y="1628801"/>
            <a:ext cx="8229600" cy="4608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Дата 3"/>
          <p:cNvSpPr>
            <a:spLocks noGrp="1"/>
          </p:cNvSpPr>
          <p:nvPr>
            <p:ph type="dt" sz="half" idx="10"/>
          </p:nvPr>
        </p:nvSpPr>
        <p:spPr/>
        <p:txBody>
          <a:body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smtClean="0"/>
              <a:t>Click to edit Master title style</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Дата 3"/>
          <p:cNvSpPr>
            <a:spLocks noGrp="1"/>
          </p:cNvSpPr>
          <p:nvPr>
            <p:ph type="dt" sz="half" idx="10"/>
          </p:nvPr>
        </p:nvSpPr>
        <p:spPr/>
        <p:txBody>
          <a:body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a:prstGeom prst="rect">
            <a:avLst/>
          </a:prstGeom>
        </p:spPr>
        <p:txBody>
          <a:bodyPr/>
          <a:lstStyle/>
          <a:p>
            <a:r>
              <a:rPr lang="en-US" smtClean="0"/>
              <a:t>Click to edit Master title style</a:t>
            </a:r>
            <a:endParaRPr lang="ru-RU"/>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Дата 4"/>
          <p:cNvSpPr>
            <a:spLocks noGrp="1"/>
          </p:cNvSpPr>
          <p:nvPr>
            <p:ph type="dt" sz="half" idx="10"/>
          </p:nvPr>
        </p:nvSpPr>
        <p:spPr/>
        <p:txBody>
          <a:bodyPr/>
          <a:lstStyle/>
          <a:p>
            <a:fld id="{B01F9CA3-105E-4857-9057-6DB6197DA786}" type="datetimeFigureOut">
              <a:rPr lang="en-US" smtClean="0"/>
              <a:t>5/3/16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a:prstGeom prst="rect">
            <a:avLst/>
          </a:prstGeom>
        </p:spPr>
        <p:txBody>
          <a:bodyPr/>
          <a:lstStyle>
            <a:lvl1pPr>
              <a:defRPr/>
            </a:lvl1pPr>
          </a:lstStyle>
          <a:p>
            <a:r>
              <a:rPr lang="en-US" smtClean="0"/>
              <a:t>Click to edit Master title style</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Дата 6"/>
          <p:cNvSpPr>
            <a:spLocks noGrp="1"/>
          </p:cNvSpPr>
          <p:nvPr>
            <p:ph type="dt" sz="half" idx="10"/>
          </p:nvPr>
        </p:nvSpPr>
        <p:spPr/>
        <p:txBody>
          <a:bodyPr/>
          <a:lstStyle/>
          <a:p>
            <a:fld id="{B01F9CA3-105E-4857-9057-6DB6197DA786}" type="datetimeFigureOut">
              <a:rPr lang="en-US" smtClean="0"/>
              <a:t>5/3/16</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850106"/>
          </a:xfrm>
          <a:prstGeom prst="rect">
            <a:avLst/>
          </a:prstGeom>
        </p:spPr>
        <p:txBody>
          <a:bodyPr/>
          <a:lstStyle/>
          <a:p>
            <a:r>
              <a:rPr lang="en-US" smtClean="0"/>
              <a:t>Click to edit Master title style</a:t>
            </a:r>
            <a:endParaRPr lang="ru-RU"/>
          </a:p>
        </p:txBody>
      </p:sp>
      <p:sp>
        <p:nvSpPr>
          <p:cNvPr id="3" name="Дата 2"/>
          <p:cNvSpPr>
            <a:spLocks noGrp="1"/>
          </p:cNvSpPr>
          <p:nvPr>
            <p:ph type="dt" sz="half" idx="10"/>
          </p:nvPr>
        </p:nvSpPr>
        <p:spPr/>
        <p:txBody>
          <a:bodyPr/>
          <a:lstStyle/>
          <a:p>
            <a:fld id="{B01F9CA3-105E-4857-9057-6DB6197DA786}" type="datetimeFigureOut">
              <a:rPr lang="en-US" smtClean="0"/>
              <a:t>5/3/16</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B01F9CA3-105E-4857-9057-6DB6197DA786}" type="datetimeFigureOut">
              <a:rPr lang="en-US" smtClean="0"/>
              <a:t>5/3/16</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smtClean="0"/>
              <a:t>Click to edit Master title style</a:t>
            </a:r>
            <a:endParaRPr lang="ru-RU"/>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Дата 4"/>
          <p:cNvSpPr>
            <a:spLocks noGrp="1"/>
          </p:cNvSpPr>
          <p:nvPr>
            <p:ph type="dt" sz="half" idx="10"/>
          </p:nvPr>
        </p:nvSpPr>
        <p:spPr/>
        <p:txBody>
          <a:bodyPr/>
          <a:lstStyle/>
          <a:p>
            <a:fld id="{B01F9CA3-105E-4857-9057-6DB6197DA786}" type="datetimeFigureOut">
              <a:rPr lang="en-US" smtClean="0"/>
              <a:t>5/3/16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smtClean="0"/>
              <a:t>Click to edit Master title style</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ru-RU"/>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Дата 4"/>
          <p:cNvSpPr>
            <a:spLocks noGrp="1"/>
          </p:cNvSpPr>
          <p:nvPr>
            <p:ph type="dt" sz="half" idx="10"/>
          </p:nvPr>
        </p:nvSpPr>
        <p:spPr/>
        <p:txBody>
          <a:bodyPr/>
          <a:lstStyle/>
          <a:p>
            <a:fld id="{B01F9CA3-105E-4857-9057-6DB6197DA786}" type="datetimeFigureOut">
              <a:rPr lang="en-US" smtClean="0"/>
              <a:t>5/3/16</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7F5CE407-6216-4202-80E4-A30DC2F709B2}"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Текст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ru-RU" dirty="0" smtClean="0"/>
              <a:t>Образец текста</a:t>
            </a:r>
          </a:p>
          <a:p>
            <a:pPr lvl="1"/>
            <a:r>
              <a:rPr lang="ru-RU" dirty="0" smtClean="0"/>
              <a:t>Второй уровень</a:t>
            </a:r>
          </a:p>
          <a:p>
            <a:pPr lvl="2"/>
            <a:r>
              <a:rPr lang="ru-RU" dirty="0" smtClean="0"/>
              <a:t>Третий уровень</a:t>
            </a:r>
          </a:p>
          <a:p>
            <a:pPr lvl="3"/>
            <a:r>
              <a:rPr lang="ru-RU" dirty="0" smtClean="0"/>
              <a:t>Четвертый уровень</a:t>
            </a:r>
          </a:p>
          <a:p>
            <a:pPr lvl="4"/>
            <a:r>
              <a:rPr lang="ru-RU" dirty="0" smtClean="0"/>
              <a:t>Пятый уровень</a:t>
            </a:r>
            <a:endParaRPr lang="ru-RU" dirty="0"/>
          </a:p>
        </p:txBody>
      </p:sp>
      <p:sp>
        <p:nvSpPr>
          <p:cNvPr id="4" name="Дата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1F9CA3-105E-4857-9057-6DB6197DA786}" type="datetimeFigureOut">
              <a:rPr lang="en-US" smtClean="0"/>
              <a:t>5/3/16</a:t>
            </a:fld>
            <a:endParaRPr lang="en-US"/>
          </a:p>
        </p:txBody>
      </p:sp>
      <p:sp>
        <p:nvSpPr>
          <p:cNvPr id="5" name="Нижний колонтитул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5CE407-6216-4202-80E4-A30DC2F709B2}" type="slidenum">
              <a:rPr lang="en-US" smtClean="0"/>
              <a:t>‹#›</a:t>
            </a:fld>
            <a:endParaRPr lang="en-US"/>
          </a:p>
        </p:txBody>
      </p:sp>
      <p:sp>
        <p:nvSpPr>
          <p:cNvPr id="9" name="Rectangle 8"/>
          <p:cNvSpPr/>
          <p:nvPr/>
        </p:nvSpPr>
        <p:spPr>
          <a:xfrm>
            <a:off x="0" y="0"/>
            <a:ext cx="9144000" cy="1412776"/>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Заголовок 1"/>
          <p:cNvSpPr txBox="1">
            <a:spLocks/>
          </p:cNvSpPr>
          <p:nvPr/>
        </p:nvSpPr>
        <p:spPr>
          <a:xfrm>
            <a:off x="457200" y="188640"/>
            <a:ext cx="8229600" cy="1008112"/>
          </a:xfrm>
          <a:prstGeom prst="rect">
            <a:avLst/>
          </a:prstGeom>
        </p:spPr>
        <p:txBody>
          <a:bodyPr anchor="ctr"/>
          <a:lstStyle>
            <a:lvl1pPr algn="ctr" defTabSz="914400" rtl="0" eaLnBrk="1" latinLnBrk="0" hangingPunct="1">
              <a:spcBef>
                <a:spcPct val="0"/>
              </a:spcBef>
              <a:buNone/>
              <a:defRPr sz="4400" kern="1200">
                <a:solidFill>
                  <a:schemeClr val="bg1"/>
                </a:solidFill>
                <a:latin typeface="Segoe UI" pitchFamily="34" charset="0"/>
                <a:ea typeface="Segoe UI" pitchFamily="34" charset="0"/>
                <a:cs typeface="Segoe UI" pitchFamily="34" charset="0"/>
              </a:defRPr>
            </a:lvl1pPr>
          </a:lstStyle>
          <a:p>
            <a:r>
              <a:rPr lang="ru-RU" dirty="0" smtClean="0"/>
              <a:t>Образец заголовка</a:t>
            </a:r>
            <a:endParaRPr lang="ru-RU" dirty="0"/>
          </a:p>
        </p:txBody>
      </p:sp>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Lst>
  <p:txStyles>
    <p:titleStyle>
      <a:lvl1pPr algn="ctr" defTabSz="914400" rtl="0" eaLnBrk="1" latinLnBrk="0" hangingPunct="1">
        <a:spcBef>
          <a:spcPct val="0"/>
        </a:spcBef>
        <a:buNone/>
        <a:defRPr sz="4400" kern="1200">
          <a:solidFill>
            <a:schemeClr val="tx1"/>
          </a:solidFill>
          <a:latin typeface="Segoe UI" pitchFamily="34" charset="0"/>
          <a:ea typeface="Segoe UI" pitchFamily="34" charset="0"/>
          <a:cs typeface="Segoe UI" pitchFamily="34"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Segoe UI" pitchFamily="34" charset="0"/>
          <a:ea typeface="Segoe UI" pitchFamily="34" charset="0"/>
          <a:cs typeface="Segoe UI" pitchFamily="34"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Segoe UI" pitchFamily="34" charset="0"/>
          <a:ea typeface="Segoe UI" pitchFamily="34" charset="0"/>
          <a:cs typeface="Segoe UI" pitchFamily="34"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Segoe UI" pitchFamily="34" charset="0"/>
          <a:ea typeface="Segoe UI" pitchFamily="34" charset="0"/>
          <a:cs typeface="Segoe UI" pitchFamily="34"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Segoe UI" pitchFamily="34" charset="0"/>
          <a:cs typeface="Segoe UI" pitchFamily="34"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Segoe UI" pitchFamily="34" charset="0"/>
          <a:ea typeface="Segoe UI" pitchFamily="34" charset="0"/>
          <a:cs typeface="Segoe UI"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21.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237312"/>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r>
              <a:rPr lang="en-US" sz="4800" dirty="0">
                <a:solidFill>
                  <a:srgbClr val="FFFFFF"/>
                </a:solidFill>
              </a:rPr>
              <a:t>Tag-Based Recommender System</a:t>
            </a:r>
            <a:endParaRPr lang="en-US" sz="4800" b="1" dirty="0">
              <a:solidFill>
                <a:srgbClr val="FFFFFF"/>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dirty="0" smtClean="0">
                <a:solidFill>
                  <a:schemeClr val="bg1"/>
                </a:solidFill>
                <a:latin typeface="Segoe UI" pitchFamily="34" charset="0"/>
                <a:ea typeface="Segoe UI" pitchFamily="34" charset="0"/>
                <a:cs typeface="Segoe UI" pitchFamily="34" charset="0"/>
              </a:rPr>
              <a:t>by Xiao Xin </a:t>
            </a:r>
            <a:r>
              <a:rPr lang="en-US" dirty="0" smtClean="0">
                <a:solidFill>
                  <a:schemeClr val="bg1"/>
                </a:solidFill>
                <a:latin typeface="Segoe UI" pitchFamily="34" charset="0"/>
                <a:ea typeface="Segoe UI" pitchFamily="34" charset="0"/>
                <a:cs typeface="Segoe UI" pitchFamily="34" charset="0"/>
              </a:rPr>
              <a:t>Li (xli147)</a:t>
            </a:r>
            <a:endParaRPr lang="en-US" dirty="0" smtClean="0">
              <a:solidFill>
                <a:schemeClr val="bg1"/>
              </a:solidFill>
              <a:latin typeface="Segoe UI" pitchFamily="34" charset="0"/>
              <a:ea typeface="Segoe UI" pitchFamily="34" charset="0"/>
              <a:cs typeface="Segoe UI" pitchFamily="34" charset="0"/>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0" y="6341258"/>
            <a:ext cx="9144000" cy="369332"/>
          </a:xfrm>
          <a:prstGeom prst="rect">
            <a:avLst/>
          </a:prstGeom>
        </p:spPr>
        <p:txBody>
          <a:bodyPr wrap="square">
            <a:spAutoFit/>
          </a:bodyPr>
          <a:lstStyle/>
          <a:p>
            <a:pPr algn="ctr"/>
            <a:r>
              <a:rPr lang="en-US" dirty="0" smtClean="0">
                <a:latin typeface="Segoe UI" pitchFamily="34" charset="0"/>
                <a:ea typeface="Segoe UI" pitchFamily="34" charset="0"/>
                <a:cs typeface="Segoe UI" pitchFamily="34" charset="0"/>
              </a:rPr>
              <a:t>Prepared as an assignment for CS410</a:t>
            </a:r>
            <a:r>
              <a:rPr lang="en-US" dirty="0">
                <a:latin typeface="Segoe UI" pitchFamily="34" charset="0"/>
                <a:ea typeface="Segoe UI" pitchFamily="34" charset="0"/>
                <a:cs typeface="Segoe UI" pitchFamily="34" charset="0"/>
              </a:rPr>
              <a:t>: Text Information </a:t>
            </a:r>
            <a:r>
              <a:rPr lang="en-US" dirty="0" smtClean="0">
                <a:latin typeface="Segoe UI" pitchFamily="34" charset="0"/>
                <a:ea typeface="Segoe UI" pitchFamily="34" charset="0"/>
                <a:cs typeface="Segoe UI" pitchFamily="34" charset="0"/>
              </a:rPr>
              <a:t>Systems in Spring 2016</a:t>
            </a:r>
            <a:endParaRPr lang="en-US" dirty="0">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86740742"/>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p>
        </p:txBody>
      </p:sp>
      <p:pic>
        <p:nvPicPr>
          <p:cNvPr id="7" name="Picture 6"/>
          <p:cNvPicPr>
            <a:picLocks noChangeAspect="1"/>
          </p:cNvPicPr>
          <p:nvPr/>
        </p:nvPicPr>
        <p:blipFill>
          <a:blip r:embed="rId3"/>
          <a:stretch>
            <a:fillRect/>
          </a:stretch>
        </p:blipFill>
        <p:spPr>
          <a:xfrm>
            <a:off x="967980" y="1714500"/>
            <a:ext cx="7093336" cy="4788002"/>
          </a:xfrm>
          <a:prstGeom prst="rect">
            <a:avLst/>
          </a:prstGeom>
        </p:spPr>
      </p:pic>
    </p:spTree>
    <p:extLst>
      <p:ext uri="{BB962C8B-B14F-4D97-AF65-F5344CB8AC3E}">
        <p14:creationId xmlns:p14="http://schemas.microsoft.com/office/powerpoint/2010/main" val="14181910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sp>
        <p:nvSpPr>
          <p:cNvPr id="3" name="Content Placeholder 2"/>
          <p:cNvSpPr>
            <a:spLocks noGrp="1"/>
          </p:cNvSpPr>
          <p:nvPr>
            <p:ph idx="1"/>
          </p:nvPr>
        </p:nvSpPr>
        <p:spPr/>
        <p:txBody>
          <a:bodyPr/>
          <a:lstStyle/>
          <a:p>
            <a:r>
              <a:rPr lang="en-US" dirty="0"/>
              <a:t>E</a:t>
            </a:r>
            <a:r>
              <a:rPr lang="en-US" dirty="0" smtClean="0"/>
              <a:t>nhance </a:t>
            </a:r>
            <a:r>
              <a:rPr lang="en-US" dirty="0"/>
              <a:t>collaborative tagging </a:t>
            </a:r>
            <a:r>
              <a:rPr lang="en-US" dirty="0" smtClean="0"/>
              <a:t>systems to </a:t>
            </a:r>
            <a:r>
              <a:rPr lang="en-US" dirty="0"/>
              <a:t>meet some key challenges: </a:t>
            </a:r>
            <a:endParaRPr lang="en-US" dirty="0" smtClean="0"/>
          </a:p>
          <a:p>
            <a:pPr lvl="1"/>
            <a:r>
              <a:rPr lang="en-US" dirty="0" smtClean="0"/>
              <a:t>community identification</a:t>
            </a:r>
          </a:p>
          <a:p>
            <a:pPr lvl="1"/>
            <a:r>
              <a:rPr lang="en-US" dirty="0" smtClean="0"/>
              <a:t>user </a:t>
            </a:r>
            <a:r>
              <a:rPr lang="en-US" dirty="0"/>
              <a:t>and document </a:t>
            </a:r>
            <a:r>
              <a:rPr lang="en-US" dirty="0" smtClean="0"/>
              <a:t>recommendation</a:t>
            </a:r>
          </a:p>
          <a:p>
            <a:pPr lvl="1"/>
            <a:r>
              <a:rPr lang="en-US" dirty="0"/>
              <a:t>ontology </a:t>
            </a:r>
            <a:r>
              <a:rPr lang="en-US" dirty="0" smtClean="0"/>
              <a:t>generation</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1853904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Community Identification</a:t>
            </a:r>
            <a:endParaRPr lang="en-US" dirty="0"/>
          </a:p>
        </p:txBody>
      </p:sp>
      <p:sp>
        <p:nvSpPr>
          <p:cNvPr id="3" name="Content Placeholder 2"/>
          <p:cNvSpPr>
            <a:spLocks noGrp="1"/>
          </p:cNvSpPr>
          <p:nvPr>
            <p:ph idx="1"/>
          </p:nvPr>
        </p:nvSpPr>
        <p:spPr/>
        <p:txBody>
          <a:bodyPr>
            <a:normAutofit/>
          </a:bodyPr>
          <a:lstStyle/>
          <a:p>
            <a:r>
              <a:rPr lang="en-US" dirty="0"/>
              <a:t>Existing community identification </a:t>
            </a:r>
            <a:r>
              <a:rPr lang="en-US" dirty="0" smtClean="0"/>
              <a:t>techniques: </a:t>
            </a:r>
          </a:p>
          <a:p>
            <a:pPr lvl="1"/>
            <a:r>
              <a:rPr lang="en-US" dirty="0"/>
              <a:t>Spectral: identify all major communities in a large </a:t>
            </a:r>
            <a:r>
              <a:rPr lang="en-US" dirty="0" smtClean="0"/>
              <a:t>collection</a:t>
            </a:r>
          </a:p>
          <a:p>
            <a:pPr lvl="1"/>
            <a:r>
              <a:rPr lang="en-US" dirty="0" err="1" smtClean="0"/>
              <a:t>Bibliometrics</a:t>
            </a:r>
            <a:r>
              <a:rPr lang="en-US" dirty="0"/>
              <a:t>: determine the pair-wise affinity among users</a:t>
            </a:r>
            <a:endParaRPr lang="en-US" dirty="0" smtClean="0"/>
          </a:p>
          <a:p>
            <a:pPr lvl="1"/>
            <a:r>
              <a:rPr lang="en-US" dirty="0"/>
              <a:t>N</a:t>
            </a:r>
            <a:r>
              <a:rPr lang="en-US" dirty="0" smtClean="0"/>
              <a:t>etwork </a:t>
            </a:r>
            <a:r>
              <a:rPr lang="en-US" dirty="0"/>
              <a:t>flow based: identify broader communities containing a known existing community</a:t>
            </a:r>
            <a:endParaRPr lang="en-US" dirty="0" smtClean="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119537425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User and Document Recommendation</a:t>
            </a:r>
          </a:p>
        </p:txBody>
      </p:sp>
      <p:sp>
        <p:nvSpPr>
          <p:cNvPr id="3" name="Content Placeholder 2"/>
          <p:cNvSpPr>
            <a:spLocks noGrp="1"/>
          </p:cNvSpPr>
          <p:nvPr>
            <p:ph idx="1"/>
          </p:nvPr>
        </p:nvSpPr>
        <p:spPr/>
        <p:txBody>
          <a:bodyPr>
            <a:normAutofit/>
          </a:bodyPr>
          <a:lstStyle/>
          <a:p>
            <a:r>
              <a:rPr lang="en-US" dirty="0"/>
              <a:t>HITS (Kleinberg 1999) </a:t>
            </a:r>
            <a:r>
              <a:rPr lang="en-US" dirty="0" smtClean="0"/>
              <a:t>algorithm</a:t>
            </a:r>
          </a:p>
          <a:p>
            <a:r>
              <a:rPr lang="en-US" dirty="0"/>
              <a:t>Experiment different link weighting mechanisms </a:t>
            </a:r>
            <a:r>
              <a:rPr lang="en-US" dirty="0" smtClean="0"/>
              <a:t>and combinations </a:t>
            </a:r>
            <a:r>
              <a:rPr lang="en-US" dirty="0"/>
              <a:t>with hyperlink analysis to improve the </a:t>
            </a:r>
            <a:r>
              <a:rPr lang="en-US" dirty="0" smtClean="0"/>
              <a:t>algorithm</a:t>
            </a:r>
          </a:p>
          <a:p>
            <a:r>
              <a:rPr lang="en-US" dirty="0" smtClean="0"/>
              <a:t>Pair-wise similarities between the given document and the rest of the documents</a:t>
            </a:r>
          </a:p>
          <a:p>
            <a:r>
              <a:rPr lang="en-US" dirty="0"/>
              <a:t>Pair-wise similarities between </a:t>
            </a:r>
            <a:r>
              <a:rPr lang="en-US" dirty="0" smtClean="0"/>
              <a:t>a given user and </a:t>
            </a:r>
            <a:r>
              <a:rPr lang="en-US" dirty="0"/>
              <a:t>the rest of </a:t>
            </a:r>
            <a:r>
              <a:rPr lang="en-US"/>
              <a:t>the </a:t>
            </a:r>
            <a:r>
              <a:rPr lang="en-US" smtClean="0"/>
              <a:t>users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20758439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User and Document Recommendation</a:t>
            </a:r>
          </a:p>
        </p:txBody>
      </p:sp>
      <p:sp>
        <p:nvSpPr>
          <p:cNvPr id="3" name="Content Placeholder 2"/>
          <p:cNvSpPr>
            <a:spLocks noGrp="1"/>
          </p:cNvSpPr>
          <p:nvPr>
            <p:ph idx="1"/>
          </p:nvPr>
        </p:nvSpPr>
        <p:spPr/>
        <p:txBody>
          <a:bodyPr>
            <a:normAutofit/>
          </a:bodyPr>
          <a:lstStyle/>
          <a:p>
            <a:r>
              <a:rPr lang="en-US" dirty="0"/>
              <a:t>HITS (Kleinberg 1999) </a:t>
            </a:r>
            <a:r>
              <a:rPr lang="en-US" dirty="0" smtClean="0"/>
              <a:t>algorithm</a:t>
            </a:r>
          </a:p>
          <a:p>
            <a:r>
              <a:rPr lang="en-US" dirty="0"/>
              <a:t>Experiment different link weighting mechanisms </a:t>
            </a:r>
            <a:r>
              <a:rPr lang="en-US" dirty="0" smtClean="0"/>
              <a:t>and combinations </a:t>
            </a:r>
            <a:r>
              <a:rPr lang="en-US" dirty="0"/>
              <a:t>with hyperlink analysis to improve the </a:t>
            </a:r>
            <a:r>
              <a:rPr lang="en-US" dirty="0" smtClean="0"/>
              <a:t>algorithm</a:t>
            </a:r>
          </a:p>
          <a:p>
            <a:r>
              <a:rPr lang="en-US" dirty="0" smtClean="0"/>
              <a:t>Pair-wise similarities between the given document and the rest of the documents</a:t>
            </a:r>
          </a:p>
          <a:p>
            <a:r>
              <a:rPr lang="en-US" dirty="0"/>
              <a:t>Pair-wise similarities between </a:t>
            </a:r>
            <a:r>
              <a:rPr lang="en-US" dirty="0" smtClean="0"/>
              <a:t>a given user and </a:t>
            </a:r>
            <a:r>
              <a:rPr lang="en-US" dirty="0"/>
              <a:t>the rest of </a:t>
            </a:r>
            <a:r>
              <a:rPr lang="en-US"/>
              <a:t>the </a:t>
            </a:r>
            <a:r>
              <a:rPr lang="en-US" smtClean="0"/>
              <a:t>users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234387954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Ontology Generation</a:t>
            </a:r>
          </a:p>
        </p:txBody>
      </p:sp>
      <p:sp>
        <p:nvSpPr>
          <p:cNvPr id="3" name="Content Placeholder 2"/>
          <p:cNvSpPr>
            <a:spLocks noGrp="1"/>
          </p:cNvSpPr>
          <p:nvPr>
            <p:ph idx="1"/>
          </p:nvPr>
        </p:nvSpPr>
        <p:spPr/>
        <p:txBody>
          <a:bodyPr>
            <a:normAutofit/>
          </a:bodyPr>
          <a:lstStyle/>
          <a:p>
            <a:r>
              <a:rPr lang="en-US" dirty="0"/>
              <a:t>An </a:t>
            </a:r>
            <a:r>
              <a:rPr lang="en-US" dirty="0" smtClean="0"/>
              <a:t>ontology is </a:t>
            </a:r>
            <a:r>
              <a:rPr lang="en-US" dirty="0"/>
              <a:t>one of the most efficient structures for navigation </a:t>
            </a:r>
            <a:endParaRPr lang="en-US" dirty="0" smtClean="0"/>
          </a:p>
          <a:p>
            <a:pPr lvl="1"/>
            <a:r>
              <a:rPr lang="en-US" dirty="0" smtClean="0"/>
              <a:t>any </a:t>
            </a:r>
            <a:r>
              <a:rPr lang="en-US" dirty="0"/>
              <a:t>document can be reached with </a:t>
            </a:r>
            <a:r>
              <a:rPr lang="en-US" dirty="0" smtClean="0"/>
              <a:t>o</a:t>
            </a:r>
            <a:r>
              <a:rPr lang="en-US" dirty="0"/>
              <a:t>(log(n)</a:t>
            </a:r>
            <a:r>
              <a:rPr lang="en-US" dirty="0" smtClean="0"/>
              <a:t>)</a:t>
            </a:r>
          </a:p>
          <a:p>
            <a:r>
              <a:rPr lang="en-US" dirty="0" smtClean="0"/>
              <a:t>Hierarchical </a:t>
            </a:r>
            <a:r>
              <a:rPr lang="en-US" dirty="0"/>
              <a:t>clustering </a:t>
            </a:r>
            <a:r>
              <a:rPr lang="en-US" dirty="0" smtClean="0"/>
              <a:t>problem</a:t>
            </a:r>
          </a:p>
          <a:p>
            <a:r>
              <a:rPr lang="en-US" dirty="0"/>
              <a:t>Different clustering techniques use different pair-wise similarity </a:t>
            </a:r>
            <a:r>
              <a:rPr lang="en-US" dirty="0" smtClean="0"/>
              <a:t>measures</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234387954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t>Ontology </a:t>
            </a:r>
            <a:r>
              <a:rPr lang="en-US" sz="3400" dirty="0" smtClean="0"/>
              <a:t>Generation Algorithm</a:t>
            </a:r>
            <a:endParaRPr lang="en-US" sz="3400" dirty="0"/>
          </a:p>
        </p:txBody>
      </p:sp>
      <p:sp>
        <p:nvSpPr>
          <p:cNvPr id="3" name="Content Placeholder 2"/>
          <p:cNvSpPr>
            <a:spLocks noGrp="1"/>
          </p:cNvSpPr>
          <p:nvPr>
            <p:ph idx="1"/>
          </p:nvPr>
        </p:nvSpPr>
        <p:spPr/>
        <p:txBody>
          <a:bodyPr>
            <a:normAutofit fontScale="85000" lnSpcReduction="20000"/>
          </a:bodyPr>
          <a:lstStyle/>
          <a:p>
            <a:pPr marL="514350" indent="-514350">
              <a:buFont typeface="+mj-lt"/>
              <a:buAutoNum type="arabicPeriod"/>
            </a:pPr>
            <a:r>
              <a:rPr lang="en-US" dirty="0" smtClean="0"/>
              <a:t>identifies </a:t>
            </a:r>
            <a:r>
              <a:rPr lang="en-US" dirty="0"/>
              <a:t>the set of documents for which the hierarchy needs to be generated, </a:t>
            </a:r>
            <a:endParaRPr lang="en-US" dirty="0" smtClean="0"/>
          </a:p>
          <a:p>
            <a:pPr marL="514350" indent="-514350">
              <a:buFont typeface="+mj-lt"/>
              <a:buAutoNum type="arabicPeriod"/>
            </a:pPr>
            <a:r>
              <a:rPr lang="en-US" dirty="0" smtClean="0"/>
              <a:t>identifies </a:t>
            </a:r>
            <a:r>
              <a:rPr lang="en-US" dirty="0"/>
              <a:t>all tags associated with these documents. </a:t>
            </a:r>
            <a:endParaRPr lang="en-US" dirty="0" smtClean="0"/>
          </a:p>
          <a:p>
            <a:pPr marL="514350" indent="-514350">
              <a:buFont typeface="+mj-lt"/>
              <a:buAutoNum type="arabicPeriod"/>
            </a:pPr>
            <a:r>
              <a:rPr lang="en-US" dirty="0" smtClean="0"/>
              <a:t>constructs </a:t>
            </a:r>
            <a:r>
              <a:rPr lang="en-US" dirty="0"/>
              <a:t>a document-tag matrix, denoted by </a:t>
            </a:r>
            <a:r>
              <a:rPr lang="en-US" dirty="0" smtClean="0"/>
              <a:t>A</a:t>
            </a:r>
          </a:p>
          <a:p>
            <a:pPr lvl="1"/>
            <a:r>
              <a:rPr lang="en-US" dirty="0" err="1" smtClean="0"/>
              <a:t>A</a:t>
            </a:r>
            <a:r>
              <a:rPr lang="en-US" baseline="-25000" dirty="0" err="1" smtClean="0"/>
              <a:t>ij</a:t>
            </a:r>
            <a:r>
              <a:rPr lang="en-US" dirty="0" smtClean="0"/>
              <a:t> </a:t>
            </a:r>
            <a:r>
              <a:rPr lang="en-US" dirty="0"/>
              <a:t>= 1 </a:t>
            </a:r>
            <a:r>
              <a:rPr lang="en-US" dirty="0" err="1" smtClean="0"/>
              <a:t>iff</a:t>
            </a:r>
            <a:r>
              <a:rPr lang="en-US" dirty="0" smtClean="0"/>
              <a:t> </a:t>
            </a:r>
            <a:r>
              <a:rPr lang="en-US" dirty="0"/>
              <a:t>document </a:t>
            </a:r>
            <a:r>
              <a:rPr lang="en-US" dirty="0" err="1"/>
              <a:t>i</a:t>
            </a:r>
            <a:r>
              <a:rPr lang="en-US" dirty="0"/>
              <a:t> is tagged by tag </a:t>
            </a:r>
            <a:r>
              <a:rPr lang="en-US" dirty="0" smtClean="0"/>
              <a:t>j</a:t>
            </a:r>
          </a:p>
          <a:p>
            <a:pPr marL="514350" indent="-514350">
              <a:buFont typeface="+mj-lt"/>
              <a:buAutoNum type="arabicPeriod"/>
            </a:pPr>
            <a:r>
              <a:rPr lang="en-US" dirty="0" smtClean="0"/>
              <a:t>constructs </a:t>
            </a:r>
            <a:r>
              <a:rPr lang="en-US" dirty="0"/>
              <a:t>a tag-tag matrix to store the semantic similarities between </a:t>
            </a:r>
            <a:r>
              <a:rPr lang="en-US" dirty="0" smtClean="0"/>
              <a:t>tags </a:t>
            </a:r>
          </a:p>
          <a:p>
            <a:pPr marL="514350" indent="-514350">
              <a:buFont typeface="+mj-lt"/>
              <a:buAutoNum type="arabicPeriod"/>
            </a:pPr>
            <a:r>
              <a:rPr lang="en-US" dirty="0" smtClean="0"/>
              <a:t>Multiplied A by </a:t>
            </a:r>
            <a:r>
              <a:rPr lang="en-US" dirty="0"/>
              <a:t>the tag-tag matrix </a:t>
            </a:r>
          </a:p>
          <a:p>
            <a:pPr marL="514350" indent="-514350">
              <a:buFont typeface="+mj-lt"/>
              <a:buAutoNum type="arabicPeriod"/>
            </a:pPr>
            <a:r>
              <a:rPr lang="en-US" dirty="0" smtClean="0"/>
              <a:t>Each </a:t>
            </a:r>
            <a:r>
              <a:rPr lang="en-US" dirty="0"/>
              <a:t>document is now represented by a row vector </a:t>
            </a:r>
            <a:r>
              <a:rPr lang="en-US" dirty="0" smtClean="0"/>
              <a:t>A</a:t>
            </a:r>
            <a:r>
              <a:rPr lang="en-US" baseline="-25000" dirty="0" smtClean="0"/>
              <a:t>i</a:t>
            </a:r>
            <a:endParaRPr lang="en-US" baseline="-25000"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36318887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Evaluation</a:t>
            </a:r>
            <a:endParaRPr lang="en-US" sz="3400" dirty="0"/>
          </a:p>
        </p:txBody>
      </p:sp>
      <p:sp>
        <p:nvSpPr>
          <p:cNvPr id="3" name="Content Placeholder 2"/>
          <p:cNvSpPr>
            <a:spLocks noGrp="1"/>
          </p:cNvSpPr>
          <p:nvPr>
            <p:ph idx="1"/>
          </p:nvPr>
        </p:nvSpPr>
        <p:spPr/>
        <p:txBody>
          <a:bodyPr>
            <a:normAutofit fontScale="92500" lnSpcReduction="20000"/>
          </a:bodyPr>
          <a:lstStyle/>
          <a:p>
            <a:r>
              <a:rPr lang="en-US" dirty="0" smtClean="0"/>
              <a:t>Offline studies </a:t>
            </a:r>
            <a:r>
              <a:rPr lang="en-US" dirty="0"/>
              <a:t>as pre-tests of </a:t>
            </a:r>
            <a:r>
              <a:rPr lang="en-US" dirty="0" smtClean="0"/>
              <a:t>the </a:t>
            </a:r>
            <a:r>
              <a:rPr lang="en-US" dirty="0"/>
              <a:t>design </a:t>
            </a:r>
            <a:r>
              <a:rPr lang="en-US" dirty="0" smtClean="0"/>
              <a:t>concepts</a:t>
            </a:r>
          </a:p>
          <a:p>
            <a:r>
              <a:rPr lang="en-US" dirty="0" smtClean="0"/>
              <a:t>Collect data </a:t>
            </a:r>
            <a:r>
              <a:rPr lang="en-US" dirty="0"/>
              <a:t>through paper-based questionnaires and face-to-face </a:t>
            </a:r>
            <a:r>
              <a:rPr lang="en-US" dirty="0" smtClean="0"/>
              <a:t>interviews</a:t>
            </a:r>
          </a:p>
          <a:p>
            <a:r>
              <a:rPr lang="en-US" dirty="0" smtClean="0"/>
              <a:t>Use test </a:t>
            </a:r>
            <a:r>
              <a:rPr lang="en-US" dirty="0"/>
              <a:t>websites to evaluate selective modules of the </a:t>
            </a:r>
            <a:r>
              <a:rPr lang="en-US" dirty="0" smtClean="0"/>
              <a:t>proposed </a:t>
            </a:r>
            <a:r>
              <a:rPr lang="en-US" dirty="0"/>
              <a:t>design </a:t>
            </a:r>
            <a:r>
              <a:rPr lang="en-US" dirty="0" smtClean="0"/>
              <a:t>solutions</a:t>
            </a:r>
          </a:p>
          <a:p>
            <a:r>
              <a:rPr lang="en-US" dirty="0"/>
              <a:t>U</a:t>
            </a:r>
            <a:r>
              <a:rPr lang="en-US" dirty="0" smtClean="0"/>
              <a:t>se </a:t>
            </a:r>
            <a:r>
              <a:rPr lang="en-US" dirty="0"/>
              <a:t>pilot systems to evaluate the proposed </a:t>
            </a:r>
            <a:r>
              <a:rPr lang="en-US" dirty="0" smtClean="0"/>
              <a:t>design </a:t>
            </a:r>
            <a:r>
              <a:rPr lang="en-US" dirty="0"/>
              <a:t>in large knowledge creation </a:t>
            </a:r>
            <a:r>
              <a:rPr lang="en-US" dirty="0" smtClean="0"/>
              <a:t>environments</a:t>
            </a:r>
          </a:p>
          <a:p>
            <a:r>
              <a:rPr lang="en-US" dirty="0" smtClean="0"/>
              <a:t>Simulate large </a:t>
            </a:r>
            <a:r>
              <a:rPr lang="en-US" dirty="0"/>
              <a:t>amounts of user input data </a:t>
            </a:r>
            <a:r>
              <a:rPr lang="en-US" dirty="0" smtClean="0"/>
              <a:t>to </a:t>
            </a:r>
            <a:r>
              <a:rPr lang="en-US" dirty="0"/>
              <a:t>test the scalability</a:t>
            </a:r>
            <a:endParaRPr lang="en-US" dirty="0" smtClean="0"/>
          </a:p>
          <a:p>
            <a:endParaRPr lang="en-US" baseline="-25000"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100765866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smtClean="0"/>
              <a:t>Conclusions</a:t>
            </a:r>
            <a:endParaRPr lang="en-US" sz="3400" dirty="0"/>
          </a:p>
        </p:txBody>
      </p:sp>
      <p:sp>
        <p:nvSpPr>
          <p:cNvPr id="3" name="Content Placeholder 2"/>
          <p:cNvSpPr>
            <a:spLocks noGrp="1"/>
          </p:cNvSpPr>
          <p:nvPr>
            <p:ph idx="1"/>
          </p:nvPr>
        </p:nvSpPr>
        <p:spPr/>
        <p:txBody>
          <a:bodyPr>
            <a:normAutofit lnSpcReduction="10000"/>
          </a:bodyPr>
          <a:lstStyle/>
          <a:p>
            <a:r>
              <a:rPr lang="en-US" dirty="0"/>
              <a:t>Collaborative tagging systems have the potential of becoming a technological infrastructure for harvesting social </a:t>
            </a:r>
            <a:r>
              <a:rPr lang="en-US" dirty="0" smtClean="0"/>
              <a:t>knowledge</a:t>
            </a:r>
          </a:p>
          <a:p>
            <a:r>
              <a:rPr lang="en-US" dirty="0" smtClean="0"/>
              <a:t>There </a:t>
            </a:r>
            <a:r>
              <a:rPr lang="en-US" dirty="0"/>
              <a:t>are many </a:t>
            </a:r>
            <a:r>
              <a:rPr lang="en-US" dirty="0" smtClean="0"/>
              <a:t>challenges</a:t>
            </a:r>
          </a:p>
          <a:p>
            <a:r>
              <a:rPr lang="en-US" dirty="0" smtClean="0"/>
              <a:t>The proposed designed </a:t>
            </a:r>
            <a:r>
              <a:rPr lang="en-US" dirty="0"/>
              <a:t>prototypes </a:t>
            </a:r>
            <a:r>
              <a:rPr lang="en-US" dirty="0" smtClean="0"/>
              <a:t>enhance </a:t>
            </a:r>
            <a:r>
              <a:rPr lang="en-US" dirty="0"/>
              <a:t>social tagging systems to meet some of the key </a:t>
            </a:r>
            <a:r>
              <a:rPr lang="en-US" dirty="0" smtClean="0"/>
              <a:t>challenges</a:t>
            </a:r>
          </a:p>
          <a:p>
            <a:r>
              <a:rPr lang="en-US" dirty="0" smtClean="0"/>
              <a:t>Preliminary </a:t>
            </a:r>
            <a:r>
              <a:rPr lang="en-US" dirty="0"/>
              <a:t>results show promise</a:t>
            </a:r>
            <a:endParaRPr lang="en-US" baseline="-25000"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Harris Wu, Mohammad </a:t>
            </a:r>
            <a:r>
              <a:rPr lang="en-US" sz="1200" dirty="0" err="1"/>
              <a:t>Zubair</a:t>
            </a:r>
            <a:r>
              <a:rPr lang="en-US" sz="1200" dirty="0"/>
              <a:t>, Kurt </a:t>
            </a:r>
            <a:r>
              <a:rPr lang="en-US" sz="1200" dirty="0" err="1"/>
              <a:t>Maly</a:t>
            </a:r>
            <a:r>
              <a:rPr lang="en-US" sz="1200" dirty="0"/>
              <a:t>, Harvesting social knowledge from folksonomies</a:t>
            </a:r>
          </a:p>
        </p:txBody>
      </p:sp>
    </p:spTree>
    <p:extLst>
      <p:ext uri="{BB962C8B-B14F-4D97-AF65-F5344CB8AC3E}">
        <p14:creationId xmlns:p14="http://schemas.microsoft.com/office/powerpoint/2010/main" val="400663440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890316"/>
            <a:ext cx="8134672" cy="722815"/>
          </a:xfrm>
        </p:spPr>
        <p:txBody>
          <a:bodyPr>
            <a:noAutofit/>
          </a:bodyPr>
          <a:lstStyle/>
          <a:p>
            <a:r>
              <a:rPr lang="en-US" sz="4000" dirty="0">
                <a:solidFill>
                  <a:srgbClr val="FFFFFF"/>
                </a:solidFill>
              </a:rPr>
              <a:t>Tutorial Conclusions</a:t>
            </a:r>
            <a:endParaRPr lang="en-US" sz="40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734519"/>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Georgia" charset="0"/>
              </a:rPr>
              <a:t>Recap</a:t>
            </a:r>
            <a:endParaRPr lang="en-US" dirty="0"/>
          </a:p>
        </p:txBody>
      </p:sp>
      <p:sp>
        <p:nvSpPr>
          <p:cNvPr id="3" name="Content Placeholder 2"/>
          <p:cNvSpPr>
            <a:spLocks noGrp="1"/>
          </p:cNvSpPr>
          <p:nvPr>
            <p:ph idx="1"/>
          </p:nvPr>
        </p:nvSpPr>
        <p:spPr/>
        <p:txBody>
          <a:bodyPr>
            <a:normAutofit fontScale="62500" lnSpcReduction="20000"/>
          </a:bodyPr>
          <a:lstStyle/>
          <a:p>
            <a:r>
              <a:rPr lang="en-US" sz="4100" dirty="0" smtClean="0"/>
              <a:t>Recommender systems are widely used in the web</a:t>
            </a:r>
          </a:p>
          <a:p>
            <a:pPr lvl="1"/>
            <a:r>
              <a:rPr lang="en-US" sz="3700" dirty="0" smtClean="0"/>
              <a:t>Facebook, Amazon, Netflix, </a:t>
            </a:r>
            <a:r>
              <a:rPr lang="is-IS" sz="3700" dirty="0" smtClean="0"/>
              <a:t>…</a:t>
            </a:r>
            <a:r>
              <a:rPr lang="en-US" sz="3700" dirty="0" smtClean="0"/>
              <a:t> </a:t>
            </a:r>
          </a:p>
          <a:p>
            <a:r>
              <a:rPr lang="en-US" sz="4100" dirty="0" smtClean="0"/>
              <a:t>There are many different </a:t>
            </a:r>
            <a:r>
              <a:rPr lang="en-US" sz="4100" dirty="0"/>
              <a:t>recommender algorithms </a:t>
            </a:r>
            <a:endParaRPr lang="en-US" sz="4100" dirty="0" smtClean="0"/>
          </a:p>
          <a:p>
            <a:r>
              <a:rPr lang="en-US" sz="4100" dirty="0" smtClean="0"/>
              <a:t>Tradition recommender algorithms has pros and cons</a:t>
            </a:r>
          </a:p>
          <a:p>
            <a:r>
              <a:rPr lang="en-US" sz="4100" dirty="0"/>
              <a:t>Hybrid </a:t>
            </a:r>
            <a:r>
              <a:rPr lang="en-US" sz="4100" dirty="0" smtClean="0"/>
              <a:t>approaches combines multiple recommender </a:t>
            </a:r>
            <a:r>
              <a:rPr lang="en-US" sz="4100" dirty="0"/>
              <a:t>algorithms </a:t>
            </a:r>
            <a:endParaRPr lang="en-US" sz="4100" dirty="0" smtClean="0"/>
          </a:p>
          <a:p>
            <a:r>
              <a:rPr lang="en-US" sz="4100" dirty="0" smtClean="0"/>
              <a:t>User profile is useful </a:t>
            </a:r>
            <a:r>
              <a:rPr lang="en-US" sz="4100" dirty="0"/>
              <a:t>for </a:t>
            </a:r>
            <a:r>
              <a:rPr lang="en-US" sz="4100" dirty="0" smtClean="0"/>
              <a:t>personalized recommendations</a:t>
            </a:r>
          </a:p>
          <a:p>
            <a:r>
              <a:rPr lang="en-US" sz="4100" dirty="0"/>
              <a:t>Leveraging Tagging Systems with User </a:t>
            </a:r>
            <a:r>
              <a:rPr lang="en-US" sz="4100" dirty="0" smtClean="0"/>
              <a:t>Information can improve results</a:t>
            </a:r>
          </a:p>
          <a:p>
            <a:endParaRPr lang="en-US" dirty="0" smtClean="0"/>
          </a:p>
          <a:p>
            <a:endParaRPr lang="en-US" dirty="0"/>
          </a:p>
        </p:txBody>
      </p:sp>
    </p:spTree>
    <p:extLst>
      <p:ext uri="{BB962C8B-B14F-4D97-AF65-F5344CB8AC3E}">
        <p14:creationId xmlns:p14="http://schemas.microsoft.com/office/powerpoint/2010/main" val="328346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grpSp>
        <p:nvGrpSpPr>
          <p:cNvPr id="5" name="Group 20"/>
          <p:cNvGrpSpPr>
            <a:grpSpLocks/>
          </p:cNvGrpSpPr>
          <p:nvPr/>
        </p:nvGrpSpPr>
        <p:grpSpPr bwMode="auto">
          <a:xfrm>
            <a:off x="381000" y="1755775"/>
            <a:ext cx="8763000" cy="4495800"/>
            <a:chOff x="240" y="768"/>
            <a:chExt cx="5520" cy="2832"/>
          </a:xfrm>
        </p:grpSpPr>
        <p:sp>
          <p:nvSpPr>
            <p:cNvPr id="6" name="Text Box 4"/>
            <p:cNvSpPr txBox="1">
              <a:spLocks noChangeArrowheads="1"/>
            </p:cNvSpPr>
            <p:nvPr/>
          </p:nvSpPr>
          <p:spPr bwMode="auto">
            <a:xfrm>
              <a:off x="240" y="2160"/>
              <a:ext cx="1056" cy="4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b="1" dirty="0"/>
                <a:t>Collaborative Filtering</a:t>
              </a:r>
            </a:p>
          </p:txBody>
        </p:sp>
        <p:sp>
          <p:nvSpPr>
            <p:cNvPr id="7" name="Text Box 7"/>
            <p:cNvSpPr txBox="1">
              <a:spLocks noChangeArrowheads="1"/>
            </p:cNvSpPr>
            <p:nvPr/>
          </p:nvSpPr>
          <p:spPr bwMode="auto">
            <a:xfrm>
              <a:off x="1680" y="1440"/>
              <a:ext cx="1392" cy="4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b="1" dirty="0"/>
                <a:t>Non-probabilistic Algorithms</a:t>
              </a:r>
            </a:p>
          </p:txBody>
        </p:sp>
        <p:sp>
          <p:nvSpPr>
            <p:cNvPr id="8" name="Text Box 8"/>
            <p:cNvSpPr txBox="1">
              <a:spLocks noChangeArrowheads="1"/>
            </p:cNvSpPr>
            <p:nvPr/>
          </p:nvSpPr>
          <p:spPr bwMode="auto">
            <a:xfrm>
              <a:off x="1728" y="3046"/>
              <a:ext cx="1200" cy="4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altLang="ko-KR" b="1"/>
                <a:t>Probabilistic Algorithms</a:t>
              </a:r>
            </a:p>
          </p:txBody>
        </p:sp>
        <p:sp>
          <p:nvSpPr>
            <p:cNvPr id="9" name="Text Box 9"/>
            <p:cNvSpPr txBox="1">
              <a:spLocks noChangeArrowheads="1"/>
            </p:cNvSpPr>
            <p:nvPr/>
          </p:nvSpPr>
          <p:spPr bwMode="auto">
            <a:xfrm>
              <a:off x="3696" y="768"/>
              <a:ext cx="1339" cy="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ko-KR" b="1" dirty="0"/>
                <a:t>User-based nearest neighbor</a:t>
              </a:r>
            </a:p>
          </p:txBody>
        </p:sp>
        <p:sp>
          <p:nvSpPr>
            <p:cNvPr id="10" name="Text Box 10"/>
            <p:cNvSpPr txBox="1">
              <a:spLocks noChangeArrowheads="1"/>
            </p:cNvSpPr>
            <p:nvPr/>
          </p:nvSpPr>
          <p:spPr bwMode="auto">
            <a:xfrm>
              <a:off x="3696" y="1440"/>
              <a:ext cx="1339" cy="40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ko-KR" b="1"/>
                <a:t>Item-based nearest neighbor</a:t>
              </a:r>
            </a:p>
          </p:txBody>
        </p:sp>
        <p:sp>
          <p:nvSpPr>
            <p:cNvPr id="11" name="Text Box 11"/>
            <p:cNvSpPr txBox="1">
              <a:spLocks noChangeArrowheads="1"/>
            </p:cNvSpPr>
            <p:nvPr/>
          </p:nvSpPr>
          <p:spPr bwMode="auto">
            <a:xfrm>
              <a:off x="3696" y="2112"/>
              <a:ext cx="1339" cy="41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spcBef>
                  <a:spcPct val="50000"/>
                </a:spcBef>
              </a:pPr>
              <a:r>
                <a:rPr lang="en-US" altLang="ko-KR" b="1" dirty="0"/>
                <a:t>Reducing dimensionality</a:t>
              </a:r>
            </a:p>
          </p:txBody>
        </p:sp>
        <p:sp>
          <p:nvSpPr>
            <p:cNvPr id="12" name="Text Box 12"/>
            <p:cNvSpPr txBox="1">
              <a:spLocks noChangeArrowheads="1"/>
            </p:cNvSpPr>
            <p:nvPr/>
          </p:nvSpPr>
          <p:spPr bwMode="auto">
            <a:xfrm>
              <a:off x="3360" y="2832"/>
              <a:ext cx="2400"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r>
                <a:rPr lang="en-US" altLang="ko-KR"/>
                <a:t>Bayesian-network models</a:t>
              </a:r>
            </a:p>
            <a:p>
              <a:pPr algn="l">
                <a:spcBef>
                  <a:spcPct val="50000"/>
                </a:spcBef>
              </a:pPr>
              <a:endParaRPr lang="en-US" altLang="ko-KR"/>
            </a:p>
            <a:p>
              <a:pPr algn="l">
                <a:spcBef>
                  <a:spcPct val="50000"/>
                </a:spcBef>
              </a:pPr>
              <a:r>
                <a:rPr lang="en-US" altLang="ko-KR"/>
                <a:t>EM algorithm</a:t>
              </a:r>
            </a:p>
          </p:txBody>
        </p:sp>
        <p:sp>
          <p:nvSpPr>
            <p:cNvPr id="13" name="Line 13"/>
            <p:cNvSpPr>
              <a:spLocks noChangeShapeType="1"/>
            </p:cNvSpPr>
            <p:nvPr/>
          </p:nvSpPr>
          <p:spPr bwMode="auto">
            <a:xfrm flipV="1">
              <a:off x="1296" y="1680"/>
              <a:ext cx="384" cy="6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4" name="Line 14"/>
            <p:cNvSpPr>
              <a:spLocks noChangeShapeType="1"/>
            </p:cNvSpPr>
            <p:nvPr/>
          </p:nvSpPr>
          <p:spPr bwMode="auto">
            <a:xfrm>
              <a:off x="1296" y="2400"/>
              <a:ext cx="432" cy="86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5" name="AutoShape 15"/>
            <p:cNvSpPr>
              <a:spLocks/>
            </p:cNvSpPr>
            <p:nvPr/>
          </p:nvSpPr>
          <p:spPr bwMode="auto">
            <a:xfrm>
              <a:off x="3312" y="2880"/>
              <a:ext cx="48" cy="720"/>
            </a:xfrm>
            <a:prstGeom prst="leftBracket">
              <a:avLst>
                <a:gd name="adj" fmla="val 125000"/>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6" name="Line 16"/>
            <p:cNvSpPr>
              <a:spLocks noChangeShapeType="1"/>
            </p:cNvSpPr>
            <p:nvPr/>
          </p:nvSpPr>
          <p:spPr bwMode="auto">
            <a:xfrm>
              <a:off x="2928" y="3216"/>
              <a:ext cx="38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7" name="Line 17"/>
            <p:cNvSpPr>
              <a:spLocks noChangeShapeType="1"/>
            </p:cNvSpPr>
            <p:nvPr/>
          </p:nvSpPr>
          <p:spPr bwMode="auto">
            <a:xfrm flipV="1">
              <a:off x="3072" y="1056"/>
              <a:ext cx="624" cy="48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8" name="Line 18"/>
            <p:cNvSpPr>
              <a:spLocks noChangeShapeType="1"/>
            </p:cNvSpPr>
            <p:nvPr/>
          </p:nvSpPr>
          <p:spPr bwMode="auto">
            <a:xfrm>
              <a:off x="3072" y="1632"/>
              <a:ext cx="624" cy="14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sp>
          <p:nvSpPr>
            <p:cNvPr id="19" name="Line 19"/>
            <p:cNvSpPr>
              <a:spLocks noChangeShapeType="1"/>
            </p:cNvSpPr>
            <p:nvPr/>
          </p:nvSpPr>
          <p:spPr bwMode="auto">
            <a:xfrm>
              <a:off x="3072" y="1728"/>
              <a:ext cx="624" cy="57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en-US"/>
            </a:p>
          </p:txBody>
        </p:sp>
      </p:grpSp>
    </p:spTree>
    <p:extLst>
      <p:ext uri="{BB962C8B-B14F-4D97-AF65-F5344CB8AC3E}">
        <p14:creationId xmlns:p14="http://schemas.microsoft.com/office/powerpoint/2010/main" val="291047241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12776"/>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Take-</a:t>
            </a:r>
            <a:r>
              <a:rPr lang="en-US" dirty="0" err="1" smtClean="0"/>
              <a:t>Aways</a:t>
            </a:r>
            <a:endParaRPr lang="en-US" dirty="0"/>
          </a:p>
        </p:txBody>
      </p:sp>
      <p:sp>
        <p:nvSpPr>
          <p:cNvPr id="21" name="Content Placeholder 2"/>
          <p:cNvSpPr>
            <a:spLocks noGrp="1"/>
          </p:cNvSpPr>
          <p:nvPr>
            <p:ph idx="1"/>
          </p:nvPr>
        </p:nvSpPr>
        <p:spPr>
          <a:xfrm>
            <a:off x="457200" y="1628801"/>
            <a:ext cx="8229600" cy="4608512"/>
          </a:xfrm>
        </p:spPr>
        <p:txBody>
          <a:bodyPr>
            <a:normAutofit fontScale="77500" lnSpcReduction="20000"/>
          </a:bodyPr>
          <a:lstStyle/>
          <a:p>
            <a:r>
              <a:rPr lang="en-US" dirty="0"/>
              <a:t>Shared tags can improve resource </a:t>
            </a:r>
            <a:r>
              <a:rPr lang="en-US" dirty="0" smtClean="0"/>
              <a:t>discovery</a:t>
            </a:r>
          </a:p>
          <a:p>
            <a:r>
              <a:rPr lang="en-US" dirty="0" smtClean="0"/>
              <a:t>Using quadratic </a:t>
            </a:r>
            <a:r>
              <a:rPr lang="en-US" dirty="0"/>
              <a:t>concepts of users, tags, resources and </a:t>
            </a:r>
            <a:r>
              <a:rPr lang="en-US" dirty="0" smtClean="0"/>
              <a:t>profiles maximize sets </a:t>
            </a:r>
            <a:r>
              <a:rPr lang="en-US" dirty="0"/>
              <a:t>of users sharing resources with the same </a:t>
            </a:r>
            <a:r>
              <a:rPr lang="en-US" dirty="0" smtClean="0"/>
              <a:t>tags. They can be used to find a personalized </a:t>
            </a:r>
            <a:r>
              <a:rPr lang="en-US" dirty="0"/>
              <a:t>choice of tags and resources </a:t>
            </a:r>
            <a:r>
              <a:rPr lang="en-US" dirty="0" smtClean="0"/>
              <a:t>when suggestions </a:t>
            </a:r>
            <a:r>
              <a:rPr lang="en-US" dirty="0"/>
              <a:t>are made following the users’ </a:t>
            </a:r>
            <a:r>
              <a:rPr lang="en-US" dirty="0" smtClean="0"/>
              <a:t>profiles</a:t>
            </a:r>
          </a:p>
          <a:p>
            <a:r>
              <a:rPr lang="en-US" dirty="0"/>
              <a:t>H</a:t>
            </a:r>
            <a:r>
              <a:rPr lang="en-US" dirty="0" smtClean="0"/>
              <a:t>ybrid tagging recommender system </a:t>
            </a:r>
            <a:r>
              <a:rPr lang="en-US" dirty="0"/>
              <a:t>can cover </a:t>
            </a:r>
            <a:r>
              <a:rPr lang="en-US" dirty="0" smtClean="0"/>
              <a:t>more dimensions </a:t>
            </a:r>
            <a:r>
              <a:rPr lang="en-US" dirty="0"/>
              <a:t>of the </a:t>
            </a:r>
            <a:r>
              <a:rPr lang="en-US" dirty="0" smtClean="0"/>
              <a:t>data by different components</a:t>
            </a:r>
          </a:p>
          <a:p>
            <a:r>
              <a:rPr lang="en-US" dirty="0" smtClean="0"/>
              <a:t>Using tag</a:t>
            </a:r>
            <a:r>
              <a:rPr lang="en-US" dirty="0"/>
              <a:t>-based search algorithms </a:t>
            </a:r>
            <a:r>
              <a:rPr lang="en-US" dirty="0" smtClean="0"/>
              <a:t>can </a:t>
            </a:r>
            <a:r>
              <a:rPr lang="en-US" dirty="0"/>
              <a:t>significantly</a:t>
            </a:r>
            <a:r>
              <a:rPr lang="en-US" dirty="0" smtClean="0"/>
              <a:t> improve the quality of results</a:t>
            </a:r>
          </a:p>
          <a:p>
            <a:r>
              <a:rPr lang="en-US" dirty="0"/>
              <a:t>Collaborative tagging systems </a:t>
            </a:r>
            <a:r>
              <a:rPr lang="en-US" dirty="0" smtClean="0"/>
              <a:t>have </a:t>
            </a:r>
            <a:r>
              <a:rPr lang="en-US" dirty="0"/>
              <a:t>many </a:t>
            </a:r>
            <a:r>
              <a:rPr lang="en-US" dirty="0" smtClean="0"/>
              <a:t>challenges, but can be enhanced by using with other components</a:t>
            </a:r>
            <a:endParaRPr lang="en-US" dirty="0"/>
          </a:p>
        </p:txBody>
      </p:sp>
    </p:spTree>
    <p:extLst>
      <p:ext uri="{BB962C8B-B14F-4D97-AF65-F5344CB8AC3E}">
        <p14:creationId xmlns:p14="http://schemas.microsoft.com/office/powerpoint/2010/main" val="4210691754"/>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Future </a:t>
            </a:r>
            <a:r>
              <a:rPr lang="en-US" dirty="0" smtClean="0"/>
              <a:t>Works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Current project at work: </a:t>
            </a:r>
          </a:p>
          <a:p>
            <a:pPr lvl="1"/>
            <a:r>
              <a:rPr lang="en-US" dirty="0" smtClean="0"/>
              <a:t>There are a lot of files coming into the enterprise file distribution system daily</a:t>
            </a:r>
          </a:p>
          <a:p>
            <a:pPr lvl="1"/>
            <a:r>
              <a:rPr lang="en-US" dirty="0" smtClean="0"/>
              <a:t>Files are tagged “automatically” based on file name and a set of predefined rules</a:t>
            </a:r>
          </a:p>
          <a:p>
            <a:pPr lvl="1"/>
            <a:r>
              <a:rPr lang="en-US" dirty="0" smtClean="0"/>
              <a:t>Users subscribe to particular files based on predefined subscriptions</a:t>
            </a:r>
          </a:p>
          <a:p>
            <a:r>
              <a:rPr lang="en-US" dirty="0" smtClean="0"/>
              <a:t>Problems:</a:t>
            </a:r>
          </a:p>
          <a:p>
            <a:pPr lvl="1"/>
            <a:r>
              <a:rPr lang="en-US" dirty="0" smtClean="0"/>
              <a:t>File name contains file metadata, so it must be a certain format</a:t>
            </a:r>
          </a:p>
          <a:p>
            <a:pPr lvl="1"/>
            <a:r>
              <a:rPr lang="en-US" dirty="0" smtClean="0"/>
              <a:t>Difficult to manually manage </a:t>
            </a:r>
            <a:r>
              <a:rPr lang="en-US" dirty="0"/>
              <a:t>all predefined rules </a:t>
            </a:r>
            <a:r>
              <a:rPr lang="en-US" dirty="0" smtClean="0"/>
              <a:t>and subscriptions</a:t>
            </a:r>
          </a:p>
          <a:p>
            <a:pPr lvl="1"/>
            <a:r>
              <a:rPr lang="en-US" dirty="0" smtClean="0"/>
              <a:t>Some files might be useful for analysts, but they didn’t subscribe</a:t>
            </a:r>
          </a:p>
          <a:p>
            <a:pPr lvl="1"/>
            <a:endParaRPr lang="en-US" dirty="0" smtClean="0"/>
          </a:p>
          <a:p>
            <a:pPr lvl="1"/>
            <a:endParaRPr lang="en-US" dirty="0" smtClean="0"/>
          </a:p>
        </p:txBody>
      </p:sp>
    </p:spTree>
    <p:extLst>
      <p:ext uri="{BB962C8B-B14F-4D97-AF65-F5344CB8AC3E}">
        <p14:creationId xmlns:p14="http://schemas.microsoft.com/office/powerpoint/2010/main" val="367282453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Future </a:t>
            </a:r>
            <a:r>
              <a:rPr lang="en-US" dirty="0" smtClean="0"/>
              <a:t>Works</a:t>
            </a:r>
            <a:endParaRPr lang="en-US" dirty="0"/>
          </a:p>
        </p:txBody>
      </p:sp>
      <p:sp>
        <p:nvSpPr>
          <p:cNvPr id="3" name="Content Placeholder 2"/>
          <p:cNvSpPr>
            <a:spLocks noGrp="1"/>
          </p:cNvSpPr>
          <p:nvPr>
            <p:ph idx="1"/>
          </p:nvPr>
        </p:nvSpPr>
        <p:spPr/>
        <p:txBody>
          <a:bodyPr>
            <a:normAutofit/>
          </a:bodyPr>
          <a:lstStyle/>
          <a:p>
            <a:r>
              <a:rPr lang="en-US" dirty="0" smtClean="0"/>
              <a:t>Implement algorithm to automatically suggest tags to a file</a:t>
            </a:r>
          </a:p>
          <a:p>
            <a:r>
              <a:rPr lang="en-US" dirty="0"/>
              <a:t>Implement algorithm to </a:t>
            </a:r>
            <a:r>
              <a:rPr lang="en-US" dirty="0" smtClean="0"/>
              <a:t>recommend public files to user based on their roles and interests</a:t>
            </a:r>
          </a:p>
          <a:p>
            <a:pPr lvl="1"/>
            <a:endParaRPr lang="en-US" dirty="0" smtClean="0"/>
          </a:p>
        </p:txBody>
      </p:sp>
    </p:spTree>
    <p:extLst>
      <p:ext uri="{BB962C8B-B14F-4D97-AF65-F5344CB8AC3E}">
        <p14:creationId xmlns:p14="http://schemas.microsoft.com/office/powerpoint/2010/main" val="264716686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fontScale="55000" lnSpcReduction="20000"/>
          </a:bodyPr>
          <a:lstStyle/>
          <a:p>
            <a:r>
              <a:rPr lang="en-US" dirty="0" err="1"/>
              <a:t>Daniar</a:t>
            </a:r>
            <a:r>
              <a:rPr lang="en-US" dirty="0"/>
              <a:t> </a:t>
            </a:r>
            <a:r>
              <a:rPr lang="en-US" dirty="0" err="1"/>
              <a:t>Asanov</a:t>
            </a:r>
            <a:r>
              <a:rPr lang="en-US" dirty="0"/>
              <a:t>, </a:t>
            </a:r>
            <a:r>
              <a:rPr lang="en-US" dirty="0" err="1"/>
              <a:t>Algortihms</a:t>
            </a:r>
            <a:r>
              <a:rPr lang="en-US" dirty="0"/>
              <a:t> and Methods in Recommender Systems, </a:t>
            </a:r>
            <a:r>
              <a:rPr lang="en-US" dirty="0" smtClean="0"/>
              <a:t>2011</a:t>
            </a:r>
            <a:endParaRPr lang="en-US" dirty="0"/>
          </a:p>
          <a:p>
            <a:r>
              <a:rPr lang="en-US" dirty="0"/>
              <a:t>Robin Burke, Hybrid Recommender Systems: Survey and Experiments, User Modeling and User-Adapted Interaction, v.12 n.4, p.331-370, November 2002</a:t>
            </a:r>
          </a:p>
          <a:p>
            <a:r>
              <a:rPr lang="en-US" dirty="0" smtClean="0"/>
              <a:t>Mohamed </a:t>
            </a:r>
            <a:r>
              <a:rPr lang="en-US" dirty="0"/>
              <a:t>Nader </a:t>
            </a:r>
            <a:r>
              <a:rPr lang="en-US" dirty="0" err="1"/>
              <a:t>Jelassi</a:t>
            </a:r>
            <a:r>
              <a:rPr lang="en-US" dirty="0"/>
              <a:t>, </a:t>
            </a:r>
            <a:r>
              <a:rPr lang="en-US" dirty="0" err="1"/>
              <a:t>Sadok</a:t>
            </a:r>
            <a:r>
              <a:rPr lang="en-US" dirty="0"/>
              <a:t> Ben </a:t>
            </a:r>
            <a:r>
              <a:rPr lang="en-US" dirty="0" err="1"/>
              <a:t>Yahia</a:t>
            </a:r>
            <a:r>
              <a:rPr lang="en-US" dirty="0"/>
              <a:t>, </a:t>
            </a:r>
            <a:r>
              <a:rPr lang="en-US" dirty="0" err="1"/>
              <a:t>Engelbert</a:t>
            </a:r>
            <a:r>
              <a:rPr lang="en-US" dirty="0"/>
              <a:t> </a:t>
            </a:r>
            <a:r>
              <a:rPr lang="en-US" dirty="0" err="1"/>
              <a:t>Mephu</a:t>
            </a:r>
            <a:r>
              <a:rPr lang="en-US" dirty="0"/>
              <a:t> </a:t>
            </a:r>
            <a:r>
              <a:rPr lang="en-US" dirty="0" err="1"/>
              <a:t>Ngui</a:t>
            </a:r>
            <a:r>
              <a:rPr lang="en-US" dirty="0"/>
              <a:t>, A Personalized Recommender System Based on Users’ Information In Folksonomies, Proceedings of the 22nd International Conference on World Wide Web, May </a:t>
            </a:r>
            <a:r>
              <a:rPr lang="en-US" dirty="0" smtClean="0"/>
              <a:t>2013</a:t>
            </a:r>
            <a:endParaRPr lang="en-US" dirty="0"/>
          </a:p>
          <a:p>
            <a:r>
              <a:rPr lang="en-US" dirty="0"/>
              <a:t>Kerstin Bischoff , </a:t>
            </a:r>
            <a:r>
              <a:rPr lang="en-US" dirty="0" err="1"/>
              <a:t>Claudiu</a:t>
            </a:r>
            <a:r>
              <a:rPr lang="en-US" dirty="0"/>
              <a:t> S. </a:t>
            </a:r>
            <a:r>
              <a:rPr lang="en-US" dirty="0" err="1"/>
              <a:t>Firan</a:t>
            </a:r>
            <a:r>
              <a:rPr lang="en-US" dirty="0"/>
              <a:t> , Wolfgang </a:t>
            </a:r>
            <a:r>
              <a:rPr lang="en-US" dirty="0" err="1"/>
              <a:t>Nejdl</a:t>
            </a:r>
            <a:r>
              <a:rPr lang="en-US" dirty="0"/>
              <a:t> , </a:t>
            </a:r>
            <a:r>
              <a:rPr lang="en-US" dirty="0" err="1"/>
              <a:t>Raluca</a:t>
            </a:r>
            <a:r>
              <a:rPr lang="en-US" dirty="0"/>
              <a:t> </a:t>
            </a:r>
            <a:r>
              <a:rPr lang="en-US" dirty="0" err="1"/>
              <a:t>Paiu</a:t>
            </a:r>
            <a:r>
              <a:rPr lang="en-US" dirty="0"/>
              <a:t>, Can all tags be used for search?, Proceedings of the 17th ACM conference on Information and knowledge management, October 26-30, 2008, Napa Valley, California, USA</a:t>
            </a:r>
          </a:p>
          <a:p>
            <a:r>
              <a:rPr lang="en-US" dirty="0"/>
              <a:t>Jonathan </a:t>
            </a:r>
            <a:r>
              <a:rPr lang="en-US" dirty="0" err="1"/>
              <a:t>Gemmell</a:t>
            </a:r>
            <a:r>
              <a:rPr lang="en-US" dirty="0"/>
              <a:t> , Thomas </a:t>
            </a:r>
            <a:r>
              <a:rPr lang="en-US" dirty="0" err="1"/>
              <a:t>Schimoler</a:t>
            </a:r>
            <a:r>
              <a:rPr lang="en-US" dirty="0"/>
              <a:t> , </a:t>
            </a:r>
            <a:r>
              <a:rPr lang="en-US" dirty="0" err="1"/>
              <a:t>Bamshad</a:t>
            </a:r>
            <a:r>
              <a:rPr lang="en-US" dirty="0"/>
              <a:t> </a:t>
            </a:r>
            <a:r>
              <a:rPr lang="en-US" dirty="0" err="1"/>
              <a:t>Mobasher</a:t>
            </a:r>
            <a:r>
              <a:rPr lang="en-US" dirty="0"/>
              <a:t> , Robin Burke, Hybrid tag recommendation for social annotation systems, Proceedings of the 19th ACM international conference on Information and knowledge management, October 26-30, 2010, Toronto, ON, Canada</a:t>
            </a:r>
          </a:p>
        </p:txBody>
      </p:sp>
    </p:spTree>
    <p:extLst>
      <p:ext uri="{BB962C8B-B14F-4D97-AF65-F5344CB8AC3E}">
        <p14:creationId xmlns:p14="http://schemas.microsoft.com/office/powerpoint/2010/main" val="260852038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Acknowledgements</a:t>
            </a:r>
          </a:p>
        </p:txBody>
      </p:sp>
      <p:sp>
        <p:nvSpPr>
          <p:cNvPr id="3" name="Content Placeholder 2"/>
          <p:cNvSpPr>
            <a:spLocks noGrp="1"/>
          </p:cNvSpPr>
          <p:nvPr>
            <p:ph idx="1"/>
          </p:nvPr>
        </p:nvSpPr>
        <p:spPr/>
        <p:txBody>
          <a:bodyPr>
            <a:normAutofit fontScale="55000" lnSpcReduction="20000"/>
          </a:bodyPr>
          <a:lstStyle/>
          <a:p>
            <a:r>
              <a:rPr lang="en-US" dirty="0"/>
              <a:t>Harris Wu , Mohammad </a:t>
            </a:r>
            <a:r>
              <a:rPr lang="en-US" dirty="0" err="1"/>
              <a:t>Zubair</a:t>
            </a:r>
            <a:r>
              <a:rPr lang="en-US" dirty="0"/>
              <a:t> , Kurt </a:t>
            </a:r>
            <a:r>
              <a:rPr lang="en-US" dirty="0" err="1"/>
              <a:t>Maly</a:t>
            </a:r>
            <a:r>
              <a:rPr lang="en-US" dirty="0"/>
              <a:t>, Harvesting social knowledge from folksonomies, Proceedings of the seventeenth conference on Hypertext and hypermedia, August 22-25, 2006, Odense, </a:t>
            </a:r>
            <a:r>
              <a:rPr lang="en-US" dirty="0" smtClean="0"/>
              <a:t>Denmark</a:t>
            </a:r>
          </a:p>
          <a:p>
            <a:r>
              <a:rPr lang="en-US" dirty="0" err="1"/>
              <a:t>Hao</a:t>
            </a:r>
            <a:r>
              <a:rPr lang="en-US" dirty="0"/>
              <a:t> Ma , </a:t>
            </a:r>
            <a:r>
              <a:rPr lang="en-US" dirty="0" err="1"/>
              <a:t>Dengyong</a:t>
            </a:r>
            <a:r>
              <a:rPr lang="en-US" dirty="0"/>
              <a:t> Zhou , Chao Liu , Michael R. </a:t>
            </a:r>
            <a:r>
              <a:rPr lang="en-US" dirty="0" err="1"/>
              <a:t>Lyu</a:t>
            </a:r>
            <a:r>
              <a:rPr lang="en-US" dirty="0"/>
              <a:t> , Irwin King, Recommender systems with social regularization, Proceedings of the fourth ACM international conference on Web search and data mining, February 09-12, 2011, Hong Kong, </a:t>
            </a:r>
            <a:r>
              <a:rPr lang="en-US" dirty="0" smtClean="0"/>
              <a:t>China</a:t>
            </a:r>
          </a:p>
          <a:p>
            <a:r>
              <a:rPr lang="en-US" dirty="0"/>
              <a:t>Philip </a:t>
            </a:r>
            <a:r>
              <a:rPr lang="en-US" dirty="0" err="1"/>
              <a:t>Bonhard</a:t>
            </a:r>
            <a:r>
              <a:rPr lang="en-US" dirty="0"/>
              <a:t> , Clare Harries , John McCarthy , M. Angela </a:t>
            </a:r>
            <a:r>
              <a:rPr lang="en-US" dirty="0" err="1"/>
              <a:t>Sasse</a:t>
            </a:r>
            <a:r>
              <a:rPr lang="en-US" dirty="0"/>
              <a:t>, Accounting for taste: using profile similarity to improve recommender systems, Proceedings of the SIGCHI Conference on Human Factors in Computing Systems, April 22-27, 2006, Montréal, Québec, </a:t>
            </a:r>
            <a:r>
              <a:rPr lang="en-US" dirty="0" smtClean="0"/>
              <a:t>Canada</a:t>
            </a:r>
          </a:p>
          <a:p>
            <a:r>
              <a:rPr lang="en-US" dirty="0" err="1"/>
              <a:t>Claudiu</a:t>
            </a:r>
            <a:r>
              <a:rPr lang="en-US" dirty="0"/>
              <a:t> S. </a:t>
            </a:r>
            <a:r>
              <a:rPr lang="en-US" dirty="0" err="1"/>
              <a:t>Firan</a:t>
            </a:r>
            <a:r>
              <a:rPr lang="en-US" dirty="0"/>
              <a:t> , Wolfgang </a:t>
            </a:r>
            <a:r>
              <a:rPr lang="en-US" dirty="0" err="1"/>
              <a:t>Nejdl</a:t>
            </a:r>
            <a:r>
              <a:rPr lang="en-US" dirty="0"/>
              <a:t> , </a:t>
            </a:r>
            <a:r>
              <a:rPr lang="en-US" dirty="0" err="1"/>
              <a:t>Raluca</a:t>
            </a:r>
            <a:r>
              <a:rPr lang="en-US" dirty="0"/>
              <a:t> </a:t>
            </a:r>
            <a:r>
              <a:rPr lang="en-US" dirty="0" err="1"/>
              <a:t>Paiu</a:t>
            </a:r>
            <a:r>
              <a:rPr lang="en-US" dirty="0"/>
              <a:t>, The Benefit of Using Tag-Based Profiles, Proceedings of the 2007 Latin American Web Conference, p.32-41, October 31-November 02, 2007</a:t>
            </a:r>
            <a:endParaRPr lang="en-US" dirty="0" smtClean="0"/>
          </a:p>
          <a:p>
            <a:r>
              <a:rPr lang="en-US" dirty="0"/>
              <a:t>Mohsen </a:t>
            </a:r>
            <a:r>
              <a:rPr lang="en-US" dirty="0" err="1"/>
              <a:t>Jamali</a:t>
            </a:r>
            <a:r>
              <a:rPr lang="en-US" dirty="0"/>
              <a:t> , Martin Ester, A matrix factorization technique with trust propagation for recommendation in social networks, Proceedings of the fourth ACM conference on Recommender systems, September 26-30, 2010, Barcelona, </a:t>
            </a:r>
            <a:r>
              <a:rPr lang="en-US" dirty="0" smtClean="0"/>
              <a:t>Spain</a:t>
            </a:r>
          </a:p>
          <a:p>
            <a:endParaRPr lang="en-US" dirty="0" smtClean="0"/>
          </a:p>
          <a:p>
            <a:endParaRPr lang="en-US" dirty="0"/>
          </a:p>
        </p:txBody>
      </p:sp>
    </p:spTree>
    <p:extLst>
      <p:ext uri="{BB962C8B-B14F-4D97-AF65-F5344CB8AC3E}">
        <p14:creationId xmlns:p14="http://schemas.microsoft.com/office/powerpoint/2010/main" val="129006396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512645"/>
            <a:ext cx="8134672" cy="1266156"/>
          </a:xfrm>
        </p:spPr>
        <p:txBody>
          <a:bodyPr>
            <a:noAutofit/>
          </a:bodyPr>
          <a:lstStyle/>
          <a:p>
            <a:r>
              <a:rPr lang="en-US" sz="4000" dirty="0" smtClean="0">
                <a:solidFill>
                  <a:srgbClr val="FFFFFF"/>
                </a:solidFill>
              </a:rPr>
              <a:t>Thanks</a:t>
            </a:r>
            <a:r>
              <a:rPr lang="en-US" sz="4000" dirty="0">
                <a:solidFill>
                  <a:srgbClr val="FFFFFF"/>
                </a:solidFill>
              </a:rPr>
              <a:t>!</a:t>
            </a:r>
            <a:br>
              <a:rPr lang="en-US" sz="4000" dirty="0">
                <a:solidFill>
                  <a:srgbClr val="FFFFFF"/>
                </a:solidFill>
              </a:rPr>
            </a:br>
            <a:r>
              <a:rPr lang="en-US" sz="4000" dirty="0">
                <a:solidFill>
                  <a:srgbClr val="FFFFFF"/>
                </a:solidFill>
              </a:rPr>
              <a:t>Questions?</a:t>
            </a:r>
            <a:endParaRPr lang="en-US" sz="40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721578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User-Based </a:t>
            </a:r>
            <a:r>
              <a:rPr lang="en-US" dirty="0" smtClean="0"/>
              <a:t>CF</a:t>
            </a:r>
            <a:endParaRPr lang="en-US" dirty="0"/>
          </a:p>
        </p:txBody>
      </p:sp>
      <p:sp>
        <p:nvSpPr>
          <p:cNvPr id="3" name="Content Placeholder 2"/>
          <p:cNvSpPr>
            <a:spLocks noGrp="1"/>
          </p:cNvSpPr>
          <p:nvPr>
            <p:ph idx="1"/>
          </p:nvPr>
        </p:nvSpPr>
        <p:spPr/>
        <p:txBody>
          <a:bodyPr>
            <a:normAutofit/>
          </a:bodyPr>
          <a:lstStyle/>
          <a:p>
            <a:r>
              <a:rPr lang="en-US" sz="2400" dirty="0" smtClean="0"/>
              <a:t>A </a:t>
            </a:r>
            <a:r>
              <a:rPr lang="en-US" sz="2400" dirty="0"/>
              <a:t>collection of user </a:t>
            </a:r>
            <a:r>
              <a:rPr lang="en-US" sz="2400" dirty="0" err="1"/>
              <a:t>u</a:t>
            </a:r>
            <a:r>
              <a:rPr lang="en-US" sz="2400" baseline="-25000" dirty="0" err="1"/>
              <a:t>i</a:t>
            </a:r>
            <a:r>
              <a:rPr lang="en-US" sz="2400" dirty="0"/>
              <a:t> , </a:t>
            </a:r>
            <a:r>
              <a:rPr lang="en-US" sz="2400" dirty="0" err="1"/>
              <a:t>i</a:t>
            </a:r>
            <a:r>
              <a:rPr lang="en-US" sz="2400" dirty="0"/>
              <a:t>=1, </a:t>
            </a:r>
            <a:r>
              <a:rPr lang="en-US" sz="2400" dirty="0" smtClean="0"/>
              <a:t>…, n and a </a:t>
            </a:r>
            <a:r>
              <a:rPr lang="en-US" sz="2400" dirty="0"/>
              <a:t>collection of products </a:t>
            </a:r>
            <a:r>
              <a:rPr lang="en-US" sz="2400" dirty="0" err="1"/>
              <a:t>p</a:t>
            </a:r>
            <a:r>
              <a:rPr lang="en-US" sz="2400" baseline="-25000" dirty="0" err="1"/>
              <a:t>j</a:t>
            </a:r>
            <a:r>
              <a:rPr lang="en-US" sz="2400" dirty="0"/>
              <a:t> , j=1, …, </a:t>
            </a:r>
            <a:r>
              <a:rPr lang="en-US" sz="2400" dirty="0" smtClean="0"/>
              <a:t>m</a:t>
            </a:r>
          </a:p>
          <a:p>
            <a:r>
              <a:rPr lang="en-US" sz="2400" dirty="0"/>
              <a:t>An n × m matrix of ratings </a:t>
            </a:r>
            <a:r>
              <a:rPr lang="en-US" sz="2400" dirty="0" err="1"/>
              <a:t>v</a:t>
            </a:r>
            <a:r>
              <a:rPr lang="en-US" sz="2400" baseline="-25000" dirty="0" err="1"/>
              <a:t>ij</a:t>
            </a:r>
            <a:r>
              <a:rPr lang="en-US" sz="2400" dirty="0"/>
              <a:t> , with </a:t>
            </a:r>
            <a:r>
              <a:rPr lang="en-US" sz="2400" dirty="0" err="1"/>
              <a:t>v</a:t>
            </a:r>
            <a:r>
              <a:rPr lang="en-US" sz="2400" baseline="-25000" dirty="0" err="1"/>
              <a:t>ij</a:t>
            </a:r>
            <a:r>
              <a:rPr lang="en-US" sz="2400" dirty="0"/>
              <a:t> = ? if user </a:t>
            </a:r>
            <a:r>
              <a:rPr lang="en-US" sz="2400" dirty="0" err="1"/>
              <a:t>i</a:t>
            </a:r>
            <a:r>
              <a:rPr lang="en-US" sz="2400" dirty="0"/>
              <a:t> did not rate product j </a:t>
            </a:r>
            <a:endParaRPr lang="en-US" sz="2400" dirty="0" smtClean="0"/>
          </a:p>
          <a:p>
            <a:r>
              <a:rPr lang="en-US" sz="2400" dirty="0" smtClean="0"/>
              <a:t>Prediction </a:t>
            </a:r>
            <a:r>
              <a:rPr lang="en-US" sz="2400" dirty="0"/>
              <a:t>for user </a:t>
            </a:r>
            <a:r>
              <a:rPr lang="en-US" sz="2400" dirty="0" err="1"/>
              <a:t>i</a:t>
            </a:r>
            <a:r>
              <a:rPr lang="en-US" sz="2400" dirty="0"/>
              <a:t> and product j is </a:t>
            </a:r>
            <a:r>
              <a:rPr lang="en-US" sz="2400" dirty="0" smtClean="0"/>
              <a:t>computed</a:t>
            </a:r>
          </a:p>
          <a:p>
            <a:pPr marL="0" indent="0">
              <a:buNone/>
            </a:pPr>
            <a:endParaRPr lang="en-US" sz="2400" dirty="0" smtClean="0"/>
          </a:p>
          <a:p>
            <a:pPr marL="0" indent="0">
              <a:buNone/>
            </a:pPr>
            <a:endParaRPr lang="en-US" sz="2400" dirty="0" smtClean="0"/>
          </a:p>
          <a:p>
            <a:r>
              <a:rPr lang="en-US" sz="2400" dirty="0"/>
              <a:t>Similarity can be computed by Pearson correlation</a:t>
            </a:r>
          </a:p>
          <a:p>
            <a:endParaRPr lang="en-US" sz="2400" dirty="0" smtClean="0"/>
          </a:p>
        </p:txBody>
      </p:sp>
      <p:pic>
        <p:nvPicPr>
          <p:cNvPr id="5" name="Picture 4" descr="Screen Shot 2016-04-26 at 12.27.00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316" y="5041266"/>
            <a:ext cx="6808576" cy="1336985"/>
          </a:xfrm>
          <a:prstGeom prst="rect">
            <a:avLst/>
          </a:prstGeom>
        </p:spPr>
      </p:pic>
      <p:pic>
        <p:nvPicPr>
          <p:cNvPr id="6" name="Picture 5" descr="Screen Shot 2016-04-26 at 12.29.48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317" y="3741355"/>
            <a:ext cx="6764386" cy="557504"/>
          </a:xfrm>
          <a:prstGeom prst="rect">
            <a:avLst/>
          </a:prstGeom>
        </p:spPr>
      </p:pic>
    </p:spTree>
    <p:extLst>
      <p:ext uri="{BB962C8B-B14F-4D97-AF65-F5344CB8AC3E}">
        <p14:creationId xmlns:p14="http://schemas.microsoft.com/office/powerpoint/2010/main" val="899362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t>
            </a:r>
            <a:r>
              <a:rPr lang="en-US" dirty="0" smtClean="0"/>
              <a:t>-Based CF</a:t>
            </a:r>
            <a:endParaRPr lang="en-US" dirty="0"/>
          </a:p>
        </p:txBody>
      </p:sp>
      <p:pic>
        <p:nvPicPr>
          <p:cNvPr id="3" name="Picture 2" descr="Screen Shot 2016-04-26 at 12.49.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1776"/>
            <a:ext cx="6324600" cy="2336800"/>
          </a:xfrm>
          <a:prstGeom prst="rect">
            <a:avLst/>
          </a:prstGeom>
        </p:spPr>
      </p:pic>
      <p:pic>
        <p:nvPicPr>
          <p:cNvPr id="4" name="Picture 3" descr="Screen Shot 2016-04-26 at 12.50.01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276" y="5274297"/>
            <a:ext cx="7531100" cy="939800"/>
          </a:xfrm>
          <a:prstGeom prst="rect">
            <a:avLst/>
          </a:prstGeom>
        </p:spPr>
      </p:pic>
      <p:pic>
        <p:nvPicPr>
          <p:cNvPr id="9" name="Picture 8" descr="Screen Shot 2016-04-26 at 12.51.00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06746" y="3998576"/>
            <a:ext cx="5054600" cy="342900"/>
          </a:xfrm>
          <a:prstGeom prst="rect">
            <a:avLst/>
          </a:prstGeom>
        </p:spPr>
      </p:pic>
      <p:sp>
        <p:nvSpPr>
          <p:cNvPr id="10" name="Rectangle 9"/>
          <p:cNvSpPr/>
          <p:nvPr/>
        </p:nvSpPr>
        <p:spPr>
          <a:xfrm>
            <a:off x="279276" y="4960174"/>
            <a:ext cx="3268575" cy="369332"/>
          </a:xfrm>
          <a:prstGeom prst="rect">
            <a:avLst/>
          </a:prstGeom>
        </p:spPr>
        <p:txBody>
          <a:bodyPr wrap="square">
            <a:spAutoFit/>
          </a:bodyPr>
          <a:lstStyle/>
          <a:p>
            <a:r>
              <a:rPr lang="en-US" dirty="0" smtClean="0"/>
              <a:t>The similarity of Alice to User1 is:</a:t>
            </a:r>
            <a:endParaRPr lang="en-US" dirty="0"/>
          </a:p>
        </p:txBody>
      </p:sp>
      <p:pic>
        <p:nvPicPr>
          <p:cNvPr id="14" name="Picture 13" descr="Screen Shot 2016-04-26 at 12.58.28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47851" y="4960174"/>
            <a:ext cx="3378200" cy="406400"/>
          </a:xfrm>
          <a:prstGeom prst="rect">
            <a:avLst/>
          </a:prstGeom>
        </p:spPr>
      </p:pic>
    </p:spTree>
    <p:extLst>
      <p:ext uri="{BB962C8B-B14F-4D97-AF65-F5344CB8AC3E}">
        <p14:creationId xmlns:p14="http://schemas.microsoft.com/office/powerpoint/2010/main" val="599275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Item-Based CF</a:t>
            </a:r>
            <a:endParaRPr lang="en-US" dirty="0"/>
          </a:p>
        </p:txBody>
      </p:sp>
      <p:pic>
        <p:nvPicPr>
          <p:cNvPr id="7" name="Picture 6"/>
          <p:cNvPicPr>
            <a:picLocks noChangeAspect="1"/>
          </p:cNvPicPr>
          <p:nvPr/>
        </p:nvPicPr>
        <p:blipFill>
          <a:blip r:embed="rId2"/>
          <a:stretch>
            <a:fillRect/>
          </a:stretch>
        </p:blipFill>
        <p:spPr>
          <a:xfrm>
            <a:off x="92443" y="1521219"/>
            <a:ext cx="4442484" cy="2998677"/>
          </a:xfrm>
          <a:prstGeom prst="rect">
            <a:avLst/>
          </a:prstGeom>
        </p:spPr>
      </p:pic>
      <p:pic>
        <p:nvPicPr>
          <p:cNvPr id="4" name="Picture 3"/>
          <p:cNvPicPr>
            <a:picLocks noChangeAspect="1"/>
          </p:cNvPicPr>
          <p:nvPr/>
        </p:nvPicPr>
        <p:blipFill>
          <a:blip r:embed="rId3"/>
          <a:stretch>
            <a:fillRect/>
          </a:stretch>
        </p:blipFill>
        <p:spPr>
          <a:xfrm>
            <a:off x="4348534" y="3186604"/>
            <a:ext cx="4503925" cy="3550595"/>
          </a:xfrm>
          <a:prstGeom prst="rect">
            <a:avLst/>
          </a:prstGeom>
        </p:spPr>
      </p:pic>
    </p:spTree>
    <p:extLst>
      <p:ext uri="{BB962C8B-B14F-4D97-AF65-F5344CB8AC3E}">
        <p14:creationId xmlns:p14="http://schemas.microsoft.com/office/powerpoint/2010/main" val="2291437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Item-Based CF</a:t>
            </a:r>
            <a:endParaRPr lang="en-US" dirty="0"/>
          </a:p>
        </p:txBody>
      </p:sp>
      <p:sp>
        <p:nvSpPr>
          <p:cNvPr id="3" name="Content Placeholder 2"/>
          <p:cNvSpPr>
            <a:spLocks noGrp="1"/>
          </p:cNvSpPr>
          <p:nvPr>
            <p:ph idx="1"/>
          </p:nvPr>
        </p:nvSpPr>
        <p:spPr/>
        <p:txBody>
          <a:bodyPr>
            <a:normAutofit fontScale="92500"/>
          </a:bodyPr>
          <a:lstStyle/>
          <a:p>
            <a:pPr marL="457200" indent="-457200">
              <a:buFont typeface="+mj-lt"/>
              <a:buAutoNum type="arabicPeriod"/>
            </a:pPr>
            <a:r>
              <a:rPr lang="en-US" dirty="0"/>
              <a:t>Look into the items the target user has </a:t>
            </a:r>
            <a:r>
              <a:rPr lang="en-US" dirty="0" smtClean="0"/>
              <a:t>rated</a:t>
            </a:r>
          </a:p>
          <a:p>
            <a:pPr marL="457200" indent="-457200">
              <a:buFont typeface="+mj-lt"/>
              <a:buAutoNum type="arabicPeriod"/>
            </a:pPr>
            <a:r>
              <a:rPr lang="en-US" dirty="0" smtClean="0"/>
              <a:t>Compute </a:t>
            </a:r>
            <a:r>
              <a:rPr lang="en-US" dirty="0"/>
              <a:t>how similar they are to the target </a:t>
            </a:r>
            <a:r>
              <a:rPr lang="en-US" dirty="0" smtClean="0"/>
              <a:t>item</a:t>
            </a:r>
          </a:p>
          <a:p>
            <a:pPr marL="731520" lvl="1" indent="-457200"/>
            <a:r>
              <a:rPr lang="en-US" dirty="0" smtClean="0"/>
              <a:t>Similarity </a:t>
            </a:r>
            <a:r>
              <a:rPr lang="en-US" dirty="0"/>
              <a:t>only using past ratings from other </a:t>
            </a:r>
            <a:r>
              <a:rPr lang="en-US" dirty="0" smtClean="0"/>
              <a:t>users</a:t>
            </a:r>
          </a:p>
          <a:p>
            <a:pPr marL="457200" indent="-457200">
              <a:buFont typeface="+mj-lt"/>
              <a:buAutoNum type="arabicPeriod"/>
            </a:pPr>
            <a:r>
              <a:rPr lang="en-US" dirty="0" smtClean="0"/>
              <a:t>Select </a:t>
            </a:r>
            <a:r>
              <a:rPr lang="en-US" dirty="0"/>
              <a:t>k most similar </a:t>
            </a:r>
            <a:r>
              <a:rPr lang="en-US" dirty="0" smtClean="0"/>
              <a:t>items</a:t>
            </a:r>
          </a:p>
          <a:p>
            <a:pPr marL="457200" indent="-457200">
              <a:buFont typeface="+mj-lt"/>
              <a:buAutoNum type="arabicPeriod"/>
            </a:pPr>
            <a:r>
              <a:rPr lang="en-US" dirty="0" smtClean="0"/>
              <a:t>Compute </a:t>
            </a:r>
            <a:r>
              <a:rPr lang="en-US" dirty="0"/>
              <a:t>Prediction by taking weighted average on the target user’s ratings on the most similar </a:t>
            </a:r>
            <a:r>
              <a:rPr lang="en-US" dirty="0" smtClean="0"/>
              <a:t>items</a:t>
            </a:r>
            <a:endParaRPr lang="en-US" dirty="0"/>
          </a:p>
        </p:txBody>
      </p:sp>
    </p:spTree>
    <p:extLst>
      <p:ext uri="{BB962C8B-B14F-4D97-AF65-F5344CB8AC3E}">
        <p14:creationId xmlns:p14="http://schemas.microsoft.com/office/powerpoint/2010/main" val="468127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Item Similarity Computation</a:t>
            </a:r>
          </a:p>
        </p:txBody>
      </p:sp>
      <p:sp>
        <p:nvSpPr>
          <p:cNvPr id="3" name="Content Placeholder 2"/>
          <p:cNvSpPr>
            <a:spLocks noGrp="1"/>
          </p:cNvSpPr>
          <p:nvPr>
            <p:ph idx="1"/>
          </p:nvPr>
        </p:nvSpPr>
        <p:spPr/>
        <p:txBody>
          <a:bodyPr>
            <a:normAutofit/>
          </a:bodyPr>
          <a:lstStyle/>
          <a:p>
            <a:r>
              <a:rPr lang="en-US" dirty="0" smtClean="0"/>
              <a:t>Cosine</a:t>
            </a:r>
            <a:r>
              <a:rPr lang="en-US" dirty="0"/>
              <a:t>-based Similarity (difference in rating scale between users is not taken into account</a:t>
            </a:r>
            <a:r>
              <a:rPr lang="en-US" dirty="0" smtClean="0"/>
              <a:t>)</a:t>
            </a:r>
          </a:p>
          <a:p>
            <a:pPr marL="0" indent="0">
              <a:buNone/>
            </a:pPr>
            <a:endParaRPr lang="en-US" dirty="0" smtClean="0"/>
          </a:p>
          <a:p>
            <a:r>
              <a:rPr lang="en-US" dirty="0" smtClean="0"/>
              <a:t>Adjusted </a:t>
            </a:r>
            <a:r>
              <a:rPr lang="en-US" dirty="0"/>
              <a:t>Cosine Similarity (takes care of difference in rating scale</a:t>
            </a:r>
            <a:r>
              <a:rPr lang="en-US" dirty="0" smtClean="0"/>
              <a:t>)</a:t>
            </a:r>
          </a:p>
          <a:p>
            <a:endParaRPr lang="en-US" sz="1200" dirty="0"/>
          </a:p>
          <a:p>
            <a:endParaRPr lang="en-US" sz="1200" dirty="0" smtClean="0"/>
          </a:p>
          <a:p>
            <a:endParaRPr lang="en-US" sz="1200" dirty="0"/>
          </a:p>
          <a:p>
            <a:endParaRPr lang="en-US" sz="1200" dirty="0" smtClean="0"/>
          </a:p>
          <a:p>
            <a:pPr marL="0" indent="0">
              <a:buNone/>
            </a:pPr>
            <a:r>
              <a:rPr lang="en-US" sz="1800" dirty="0" smtClean="0"/>
              <a:t>	U = set of users that rated both items a and b</a:t>
            </a:r>
            <a:endParaRPr lang="en-US" sz="1800" dirty="0"/>
          </a:p>
        </p:txBody>
      </p:sp>
      <p:pic>
        <p:nvPicPr>
          <p:cNvPr id="4" name="Picture 3" descr="Screen Shot 2016-04-26 at 12.44.3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4999" y="3078680"/>
            <a:ext cx="2501900" cy="838200"/>
          </a:xfrm>
          <a:prstGeom prst="rect">
            <a:avLst/>
          </a:prstGeom>
        </p:spPr>
      </p:pic>
      <p:pic>
        <p:nvPicPr>
          <p:cNvPr id="5" name="Picture 4" descr="Screen Shot 2016-04-26 at 12.45.03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999" y="4789801"/>
            <a:ext cx="5257800" cy="774700"/>
          </a:xfrm>
          <a:prstGeom prst="rect">
            <a:avLst/>
          </a:prstGeom>
        </p:spPr>
      </p:pic>
    </p:spTree>
    <p:extLst>
      <p:ext uri="{BB962C8B-B14F-4D97-AF65-F5344CB8AC3E}">
        <p14:creationId xmlns:p14="http://schemas.microsoft.com/office/powerpoint/2010/main" val="188616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t>
            </a:r>
            <a:r>
              <a:rPr lang="en-US" dirty="0" smtClean="0"/>
              <a:t>-Based CF</a:t>
            </a:r>
            <a:endParaRPr lang="en-US" dirty="0"/>
          </a:p>
        </p:txBody>
      </p:sp>
      <p:pic>
        <p:nvPicPr>
          <p:cNvPr id="3" name="Picture 2" descr="Screen Shot 2016-04-26 at 12.49.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1776"/>
            <a:ext cx="6324600" cy="2336800"/>
          </a:xfrm>
          <a:prstGeom prst="rect">
            <a:avLst/>
          </a:prstGeom>
        </p:spPr>
      </p:pic>
      <p:pic>
        <p:nvPicPr>
          <p:cNvPr id="9" name="Picture 8" descr="Screen Shot 2016-04-26 at 12.51.00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6746" y="3998576"/>
            <a:ext cx="5054600" cy="342900"/>
          </a:xfrm>
          <a:prstGeom prst="rect">
            <a:avLst/>
          </a:prstGeom>
        </p:spPr>
      </p:pic>
      <p:sp>
        <p:nvSpPr>
          <p:cNvPr id="10" name="Rectangle 9"/>
          <p:cNvSpPr/>
          <p:nvPr/>
        </p:nvSpPr>
        <p:spPr>
          <a:xfrm>
            <a:off x="279276" y="4960174"/>
            <a:ext cx="6802622" cy="369332"/>
          </a:xfrm>
          <a:prstGeom prst="rect">
            <a:avLst/>
          </a:prstGeom>
        </p:spPr>
        <p:txBody>
          <a:bodyPr wrap="square">
            <a:spAutoFit/>
          </a:bodyPr>
          <a:lstStyle/>
          <a:p>
            <a:r>
              <a:rPr lang="en-US" dirty="0" smtClean="0"/>
              <a:t>The cosine similarity of </a:t>
            </a:r>
            <a:r>
              <a:rPr lang="en-US" i="1" dirty="0" smtClean="0"/>
              <a:t>Item5</a:t>
            </a:r>
            <a:r>
              <a:rPr lang="en-US" dirty="0" smtClean="0"/>
              <a:t> and </a:t>
            </a:r>
            <a:r>
              <a:rPr lang="en-US" i="1" dirty="0" smtClean="0"/>
              <a:t>Item1</a:t>
            </a:r>
            <a:r>
              <a:rPr lang="en-US" dirty="0" smtClean="0"/>
              <a:t> is:</a:t>
            </a:r>
            <a:endParaRPr lang="en-US" dirty="0"/>
          </a:p>
        </p:txBody>
      </p:sp>
      <p:pic>
        <p:nvPicPr>
          <p:cNvPr id="6" name="Picture 5" descr="Screen Shot 2016-04-26 at 1.00.3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276" y="5453266"/>
            <a:ext cx="6515100" cy="660400"/>
          </a:xfrm>
          <a:prstGeom prst="rect">
            <a:avLst/>
          </a:prstGeom>
        </p:spPr>
      </p:pic>
    </p:spTree>
    <p:extLst>
      <p:ext uri="{BB962C8B-B14F-4D97-AF65-F5344CB8AC3E}">
        <p14:creationId xmlns:p14="http://schemas.microsoft.com/office/powerpoint/2010/main" val="1409403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a:t>
            </a:r>
            <a:r>
              <a:rPr lang="en-US" dirty="0" smtClean="0"/>
              <a:t>-Based CF</a:t>
            </a:r>
            <a:endParaRPr lang="en-US" dirty="0"/>
          </a:p>
        </p:txBody>
      </p:sp>
      <p:pic>
        <p:nvPicPr>
          <p:cNvPr id="3" name="Picture 2" descr="Screen Shot 2016-04-26 at 12.49.51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1776"/>
            <a:ext cx="6324600" cy="2336800"/>
          </a:xfrm>
          <a:prstGeom prst="rect">
            <a:avLst/>
          </a:prstGeom>
        </p:spPr>
      </p:pic>
      <p:sp>
        <p:nvSpPr>
          <p:cNvPr id="10" name="Rectangle 9"/>
          <p:cNvSpPr/>
          <p:nvPr/>
        </p:nvSpPr>
        <p:spPr>
          <a:xfrm>
            <a:off x="279276" y="4960174"/>
            <a:ext cx="6802622" cy="369332"/>
          </a:xfrm>
          <a:prstGeom prst="rect">
            <a:avLst/>
          </a:prstGeom>
        </p:spPr>
        <p:txBody>
          <a:bodyPr wrap="square">
            <a:spAutoFit/>
          </a:bodyPr>
          <a:lstStyle/>
          <a:p>
            <a:r>
              <a:rPr lang="en-US" dirty="0" smtClean="0"/>
              <a:t>The adjusted cosine similarity value for </a:t>
            </a:r>
            <a:r>
              <a:rPr lang="en-US" i="1" dirty="0" smtClean="0"/>
              <a:t>Item5</a:t>
            </a:r>
            <a:r>
              <a:rPr lang="en-US" dirty="0" smtClean="0"/>
              <a:t> and </a:t>
            </a:r>
            <a:r>
              <a:rPr lang="en-US" i="1" dirty="0" smtClean="0"/>
              <a:t>Item1</a:t>
            </a:r>
            <a:r>
              <a:rPr lang="en-US" dirty="0" smtClean="0"/>
              <a:t> is:</a:t>
            </a:r>
            <a:endParaRPr lang="en-US" dirty="0"/>
          </a:p>
        </p:txBody>
      </p:sp>
      <p:pic>
        <p:nvPicPr>
          <p:cNvPr id="5" name="Picture 4" descr="Screen Shot 2016-04-26 at 1.01.3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1817" y="3998576"/>
            <a:ext cx="3098800" cy="292100"/>
          </a:xfrm>
          <a:prstGeom prst="rect">
            <a:avLst/>
          </a:prstGeom>
        </p:spPr>
      </p:pic>
      <p:pic>
        <p:nvPicPr>
          <p:cNvPr id="7" name="Picture 6" descr="Screen Shot 2016-04-26 at 1.01.47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078" y="5459933"/>
            <a:ext cx="7391400" cy="787400"/>
          </a:xfrm>
          <a:prstGeom prst="rect">
            <a:avLst/>
          </a:prstGeom>
        </p:spPr>
      </p:pic>
    </p:spTree>
    <p:extLst>
      <p:ext uri="{BB962C8B-B14F-4D97-AF65-F5344CB8AC3E}">
        <p14:creationId xmlns:p14="http://schemas.microsoft.com/office/powerpoint/2010/main" val="1521512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a:t>
            </a:r>
            <a:r>
              <a:rPr lang="en-US" dirty="0" smtClean="0"/>
              <a:t>Based CF</a:t>
            </a:r>
            <a:endParaRPr lang="en-US" dirty="0"/>
          </a:p>
        </p:txBody>
      </p:sp>
      <p:sp>
        <p:nvSpPr>
          <p:cNvPr id="3" name="Content Placeholder 2"/>
          <p:cNvSpPr>
            <a:spLocks noGrp="1"/>
          </p:cNvSpPr>
          <p:nvPr>
            <p:ph idx="1"/>
          </p:nvPr>
        </p:nvSpPr>
        <p:spPr/>
        <p:txBody>
          <a:bodyPr>
            <a:normAutofit/>
          </a:bodyPr>
          <a:lstStyle/>
          <a:p>
            <a:r>
              <a:rPr lang="en-US" dirty="0"/>
              <a:t>Use the entire user-item database to generate a prediction </a:t>
            </a:r>
            <a:endParaRPr lang="en-US" dirty="0" smtClean="0"/>
          </a:p>
          <a:p>
            <a:r>
              <a:rPr lang="en-US" dirty="0" smtClean="0"/>
              <a:t>Usage </a:t>
            </a:r>
            <a:r>
              <a:rPr lang="en-US" dirty="0"/>
              <a:t>of statistical techniques to find the neighbors </a:t>
            </a:r>
            <a:r>
              <a:rPr lang="en-US" dirty="0" smtClean="0"/>
              <a:t>– e.g</a:t>
            </a:r>
            <a:r>
              <a:rPr lang="en-US" dirty="0"/>
              <a:t>. nearest-neighbor.</a:t>
            </a:r>
          </a:p>
        </p:txBody>
      </p:sp>
    </p:spTree>
    <p:extLst>
      <p:ext uri="{BB962C8B-B14F-4D97-AF65-F5344CB8AC3E}">
        <p14:creationId xmlns:p14="http://schemas.microsoft.com/office/powerpoint/2010/main" val="3720824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sp>
        <p:nvSpPr>
          <p:cNvPr id="3" name="Content Placeholder 2"/>
          <p:cNvSpPr>
            <a:spLocks noGrp="1"/>
          </p:cNvSpPr>
          <p:nvPr>
            <p:ph idx="1"/>
          </p:nvPr>
        </p:nvSpPr>
        <p:spPr/>
        <p:txBody>
          <a:bodyPr>
            <a:normAutofit fontScale="70000" lnSpcReduction="20000"/>
          </a:bodyPr>
          <a:lstStyle/>
          <a:p>
            <a:pPr marL="457200" indent="-457200">
              <a:buFont typeface="+mj-lt"/>
              <a:buAutoNum type="arabicPeriod"/>
            </a:pPr>
            <a:r>
              <a:rPr lang="en-US" dirty="0" smtClean="0"/>
              <a:t>The </a:t>
            </a:r>
            <a:r>
              <a:rPr lang="en-US" dirty="0"/>
              <a:t>Recommender </a:t>
            </a:r>
            <a:r>
              <a:rPr lang="en-US" dirty="0" smtClean="0"/>
              <a:t>System</a:t>
            </a:r>
          </a:p>
          <a:p>
            <a:pPr marL="457200" indent="-457200">
              <a:buFont typeface="+mj-lt"/>
              <a:buAutoNum type="arabicPeriod"/>
            </a:pPr>
            <a:r>
              <a:rPr lang="en-US" dirty="0" smtClean="0"/>
              <a:t>Traditional </a:t>
            </a:r>
            <a:r>
              <a:rPr lang="en-US" dirty="0"/>
              <a:t>Recommendation </a:t>
            </a:r>
            <a:r>
              <a:rPr lang="en-US" dirty="0" smtClean="0"/>
              <a:t>Methods: definition, pros, and cons</a:t>
            </a:r>
          </a:p>
          <a:p>
            <a:pPr marL="857250" lvl="1" indent="-457200">
              <a:buFont typeface="+mj-lt"/>
              <a:buAutoNum type="arabicParenR"/>
            </a:pPr>
            <a:r>
              <a:rPr lang="en-US" dirty="0"/>
              <a:t>Collaborative </a:t>
            </a:r>
            <a:r>
              <a:rPr lang="en-US" dirty="0" smtClean="0"/>
              <a:t>Filtering</a:t>
            </a:r>
            <a:endParaRPr lang="en-US" dirty="0"/>
          </a:p>
          <a:p>
            <a:pPr marL="857250" lvl="1" indent="-457200">
              <a:buFont typeface="+mj-lt"/>
              <a:buAutoNum type="arabicParenR"/>
            </a:pPr>
            <a:r>
              <a:rPr lang="en-US" dirty="0" smtClean="0"/>
              <a:t>Content</a:t>
            </a:r>
            <a:r>
              <a:rPr lang="en-US" dirty="0"/>
              <a:t>-based Recommendations </a:t>
            </a:r>
          </a:p>
          <a:p>
            <a:pPr marL="857250" lvl="1" indent="-457200">
              <a:buFont typeface="+mj-lt"/>
              <a:buAutoNum type="arabicParenR"/>
            </a:pPr>
            <a:r>
              <a:rPr lang="en-US" dirty="0" smtClean="0"/>
              <a:t>Knowledge</a:t>
            </a:r>
            <a:r>
              <a:rPr lang="en-US" dirty="0"/>
              <a:t>-based systems </a:t>
            </a:r>
          </a:p>
          <a:p>
            <a:pPr marL="857250" lvl="1" indent="-457200">
              <a:buFont typeface="+mj-lt"/>
              <a:buAutoNum type="arabicParenR"/>
            </a:pPr>
            <a:r>
              <a:rPr lang="en-US" dirty="0" smtClean="0"/>
              <a:t>Hybrid Approaches</a:t>
            </a:r>
          </a:p>
          <a:p>
            <a:pPr marL="457200" indent="-457200">
              <a:buFont typeface="+mj-lt"/>
              <a:buAutoNum type="arabicPeriod"/>
            </a:pPr>
            <a:r>
              <a:rPr lang="en-US" dirty="0"/>
              <a:t>Enhance Recommender Systems with User </a:t>
            </a:r>
            <a:r>
              <a:rPr lang="en-US" dirty="0" smtClean="0"/>
              <a:t>Profiles</a:t>
            </a:r>
          </a:p>
          <a:p>
            <a:pPr marL="857250" lvl="1" indent="-457200"/>
            <a:r>
              <a:rPr lang="en-US" dirty="0"/>
              <a:t>Research papers  </a:t>
            </a:r>
          </a:p>
          <a:p>
            <a:pPr marL="457200" indent="-457200">
              <a:buFont typeface="+mj-lt"/>
              <a:buAutoNum type="arabicPeriod"/>
            </a:pPr>
            <a:r>
              <a:rPr lang="en-US" dirty="0"/>
              <a:t>Leveraging </a:t>
            </a:r>
            <a:r>
              <a:rPr lang="en-US" dirty="0" smtClean="0"/>
              <a:t>Tagging </a:t>
            </a:r>
            <a:r>
              <a:rPr lang="en-US" dirty="0"/>
              <a:t>Systems with User </a:t>
            </a:r>
            <a:r>
              <a:rPr lang="en-US" dirty="0" smtClean="0"/>
              <a:t>Information</a:t>
            </a:r>
          </a:p>
          <a:p>
            <a:pPr marL="857250" lvl="1" indent="-457200"/>
            <a:r>
              <a:rPr lang="en-US" dirty="0" smtClean="0"/>
              <a:t>Research papers  </a:t>
            </a:r>
          </a:p>
          <a:p>
            <a:pPr marL="457200" indent="-457200">
              <a:buFont typeface="+mj-lt"/>
              <a:buAutoNum type="arabicPeriod"/>
            </a:pPr>
            <a:r>
              <a:rPr lang="en-US" dirty="0" smtClean="0"/>
              <a:t>Tutorial </a:t>
            </a:r>
            <a:r>
              <a:rPr lang="en-US" dirty="0" smtClean="0">
                <a:latin typeface="Georgia" charset="0"/>
              </a:rPr>
              <a:t>Conclusions</a:t>
            </a:r>
            <a:endParaRPr lang="en-US" dirty="0" smtClean="0"/>
          </a:p>
          <a:p>
            <a:pPr marL="457200" indent="-457200">
              <a:buFont typeface="+mj-lt"/>
              <a:buAutoNum type="arabicPeriod"/>
            </a:pPr>
            <a:r>
              <a:rPr lang="en-US" dirty="0" smtClean="0"/>
              <a:t>Acknowledgements</a:t>
            </a:r>
            <a:endParaRPr lang="en-US" dirty="0"/>
          </a:p>
        </p:txBody>
      </p:sp>
    </p:spTree>
    <p:extLst>
      <p:ext uri="{BB962C8B-B14F-4D97-AF65-F5344CB8AC3E}">
        <p14:creationId xmlns:p14="http://schemas.microsoft.com/office/powerpoint/2010/main" val="4106066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Model-Based CF</a:t>
            </a:r>
            <a:endParaRPr lang="en-US" dirty="0"/>
          </a:p>
        </p:txBody>
      </p:sp>
      <p:sp>
        <p:nvSpPr>
          <p:cNvPr id="3" name="Content Placeholder 2"/>
          <p:cNvSpPr>
            <a:spLocks noGrp="1"/>
          </p:cNvSpPr>
          <p:nvPr>
            <p:ph idx="1"/>
          </p:nvPr>
        </p:nvSpPr>
        <p:spPr/>
        <p:txBody>
          <a:bodyPr>
            <a:normAutofit fontScale="92500"/>
          </a:bodyPr>
          <a:lstStyle/>
          <a:p>
            <a:r>
              <a:rPr lang="en-US" dirty="0"/>
              <a:t>First develop a model of </a:t>
            </a:r>
            <a:r>
              <a:rPr lang="en-US" dirty="0" smtClean="0"/>
              <a:t>user</a:t>
            </a:r>
          </a:p>
          <a:p>
            <a:r>
              <a:rPr lang="en-US" dirty="0"/>
              <a:t>Type of model: </a:t>
            </a:r>
            <a:endParaRPr lang="en-US" dirty="0" smtClean="0"/>
          </a:p>
          <a:p>
            <a:pPr lvl="1"/>
            <a:r>
              <a:rPr lang="en-US" dirty="0" smtClean="0"/>
              <a:t>Probabilistic </a:t>
            </a:r>
            <a:r>
              <a:rPr lang="en-US" dirty="0"/>
              <a:t>(e.g. Bayesian Network) </a:t>
            </a:r>
            <a:endParaRPr lang="en-US" dirty="0" smtClean="0"/>
          </a:p>
          <a:p>
            <a:pPr lvl="1"/>
            <a:r>
              <a:rPr lang="en-US" dirty="0" smtClean="0"/>
              <a:t>Clustering </a:t>
            </a:r>
          </a:p>
          <a:p>
            <a:pPr lvl="1"/>
            <a:r>
              <a:rPr lang="en-US" dirty="0" smtClean="0"/>
              <a:t>Rule</a:t>
            </a:r>
            <a:r>
              <a:rPr lang="en-US" dirty="0"/>
              <a:t>-based approaches (e.g. Association Rules</a:t>
            </a:r>
            <a:r>
              <a:rPr lang="en-US" dirty="0" smtClean="0"/>
              <a:t>)</a:t>
            </a:r>
          </a:p>
          <a:p>
            <a:pPr lvl="1"/>
            <a:r>
              <a:rPr lang="en-US" dirty="0" smtClean="0"/>
              <a:t>Classification</a:t>
            </a:r>
          </a:p>
          <a:p>
            <a:pPr lvl="1"/>
            <a:r>
              <a:rPr lang="en-US" dirty="0" smtClean="0"/>
              <a:t>Regression</a:t>
            </a:r>
          </a:p>
          <a:p>
            <a:pPr lvl="1"/>
            <a:r>
              <a:rPr lang="en-US" dirty="0" smtClean="0"/>
              <a:t>LDA</a:t>
            </a:r>
          </a:p>
          <a:p>
            <a:pPr lvl="1"/>
            <a:r>
              <a:rPr lang="is-IS" dirty="0" smtClean="0"/>
              <a:t>…</a:t>
            </a:r>
            <a:endParaRPr lang="en-US" dirty="0"/>
          </a:p>
        </p:txBody>
      </p:sp>
    </p:spTree>
    <p:extLst>
      <p:ext uri="{BB962C8B-B14F-4D97-AF65-F5344CB8AC3E}">
        <p14:creationId xmlns:p14="http://schemas.microsoft.com/office/powerpoint/2010/main" val="37792121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4-26 at 1.34.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5411" y="3370982"/>
            <a:ext cx="3951165" cy="3186743"/>
          </a:xfrm>
          <a:prstGeom prst="rect">
            <a:avLst/>
          </a:prstGeom>
        </p:spPr>
      </p:pic>
      <p:sp>
        <p:nvSpPr>
          <p:cNvPr id="2" name="Title 1"/>
          <p:cNvSpPr>
            <a:spLocks noGrp="1"/>
          </p:cNvSpPr>
          <p:nvPr>
            <p:ph type="title"/>
          </p:nvPr>
        </p:nvSpPr>
        <p:spPr/>
        <p:txBody>
          <a:bodyPr/>
          <a:lstStyle/>
          <a:p>
            <a:r>
              <a:rPr lang="en-US" dirty="0" smtClean="0"/>
              <a:t>Pros &amp; Cons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000" dirty="0" smtClean="0"/>
              <a:t>Pros:</a:t>
            </a:r>
          </a:p>
          <a:p>
            <a:r>
              <a:rPr lang="en-US" sz="2000" dirty="0" smtClean="0"/>
              <a:t>Requires </a:t>
            </a:r>
            <a:r>
              <a:rPr lang="en-US" sz="2000" dirty="0"/>
              <a:t>minimal knowledge engineering </a:t>
            </a:r>
            <a:r>
              <a:rPr lang="en-US" sz="2000" dirty="0" smtClean="0"/>
              <a:t>efforts</a:t>
            </a:r>
          </a:p>
          <a:p>
            <a:r>
              <a:rPr lang="en-US" sz="2000" dirty="0" smtClean="0"/>
              <a:t>Users </a:t>
            </a:r>
            <a:r>
              <a:rPr lang="en-US" sz="2000" dirty="0"/>
              <a:t>and products are symbols without any internal structure or </a:t>
            </a:r>
            <a:r>
              <a:rPr lang="en-US" sz="2000" dirty="0" smtClean="0"/>
              <a:t>characteristics</a:t>
            </a:r>
          </a:p>
          <a:p>
            <a:r>
              <a:rPr lang="en-US" sz="2000" dirty="0" smtClean="0"/>
              <a:t>Produces </a:t>
            </a:r>
            <a:r>
              <a:rPr lang="en-US" sz="2000" dirty="0"/>
              <a:t>good-enough results in most </a:t>
            </a:r>
            <a:r>
              <a:rPr lang="en-US" sz="2000" dirty="0" smtClean="0"/>
              <a:t>cases</a:t>
            </a:r>
          </a:p>
          <a:p>
            <a:pPr marL="0" indent="0">
              <a:buNone/>
            </a:pPr>
            <a:r>
              <a:rPr lang="en-US" sz="2000" dirty="0"/>
              <a:t>Cons: </a:t>
            </a:r>
            <a:endParaRPr lang="en-US" sz="2000" dirty="0" smtClean="0"/>
          </a:p>
          <a:p>
            <a:r>
              <a:rPr lang="en-US" sz="2000" dirty="0" err="1" smtClean="0"/>
              <a:t>Sparsity</a:t>
            </a:r>
            <a:r>
              <a:rPr lang="en-US" sz="2000" dirty="0" smtClean="0"/>
              <a:t> – evaluation </a:t>
            </a:r>
            <a:r>
              <a:rPr lang="en-US" sz="2000" dirty="0"/>
              <a:t>of large </a:t>
            </a:r>
            <a:r>
              <a:rPr lang="en-US" sz="2000" dirty="0" err="1" smtClean="0"/>
              <a:t>itemsets</a:t>
            </a:r>
            <a:r>
              <a:rPr lang="en-US" sz="2000" dirty="0" smtClean="0"/>
              <a:t> </a:t>
            </a:r>
          </a:p>
          <a:p>
            <a:pPr marL="0" indent="0">
              <a:buNone/>
            </a:pPr>
            <a:r>
              <a:rPr lang="en-US" sz="2000" dirty="0"/>
              <a:t> </a:t>
            </a:r>
            <a:r>
              <a:rPr lang="en-US" sz="2000" dirty="0" smtClean="0"/>
              <a:t>    where user</a:t>
            </a:r>
            <a:r>
              <a:rPr lang="en-US" sz="2000" dirty="0"/>
              <a:t>/item interactions are under </a:t>
            </a:r>
            <a:endParaRPr lang="en-US" sz="2000" dirty="0" smtClean="0"/>
          </a:p>
          <a:p>
            <a:pPr marL="0" indent="0">
              <a:buNone/>
            </a:pPr>
            <a:r>
              <a:rPr lang="en-US" sz="2000" dirty="0" smtClean="0"/>
              <a:t>     1%</a:t>
            </a:r>
          </a:p>
          <a:p>
            <a:r>
              <a:rPr lang="en-US" sz="2000" dirty="0" smtClean="0"/>
              <a:t>Scalability - Nearest </a:t>
            </a:r>
            <a:r>
              <a:rPr lang="en-US" sz="2000" dirty="0"/>
              <a:t>neighbor require </a:t>
            </a:r>
            <a:endParaRPr lang="en-US" sz="2000" dirty="0" smtClean="0"/>
          </a:p>
          <a:p>
            <a:pPr marL="0" indent="0">
              <a:buNone/>
            </a:pPr>
            <a:r>
              <a:rPr lang="en-US" sz="2000" dirty="0"/>
              <a:t> </a:t>
            </a:r>
            <a:r>
              <a:rPr lang="en-US" sz="2000" dirty="0" smtClean="0"/>
              <a:t>    computation </a:t>
            </a:r>
            <a:r>
              <a:rPr lang="en-US" sz="2000" dirty="0"/>
              <a:t>that grows with both the </a:t>
            </a:r>
            <a:endParaRPr lang="en-US" sz="2000" dirty="0" smtClean="0"/>
          </a:p>
          <a:p>
            <a:pPr marL="0" indent="0">
              <a:buNone/>
            </a:pPr>
            <a:r>
              <a:rPr lang="en-US" sz="2000" dirty="0" smtClean="0"/>
              <a:t>     number of users and the number of </a:t>
            </a:r>
          </a:p>
          <a:p>
            <a:pPr marL="0" indent="0">
              <a:buNone/>
            </a:pPr>
            <a:r>
              <a:rPr lang="en-US" sz="2000" dirty="0" smtClean="0"/>
              <a:t>     items</a:t>
            </a:r>
            <a:endParaRPr lang="en-US" sz="2000" dirty="0"/>
          </a:p>
        </p:txBody>
      </p:sp>
    </p:spTree>
    <p:extLst>
      <p:ext uri="{BB962C8B-B14F-4D97-AF65-F5344CB8AC3E}">
        <p14:creationId xmlns:p14="http://schemas.microsoft.com/office/powerpoint/2010/main" val="26802051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r>
              <a:rPr lang="en-US" sz="4800" dirty="0">
                <a:solidFill>
                  <a:srgbClr val="FFFFFF"/>
                </a:solidFill>
              </a:rPr>
              <a:t>Content</a:t>
            </a:r>
            <a:r>
              <a:rPr lang="en-US" sz="4800" dirty="0" smtClean="0">
                <a:solidFill>
                  <a:srgbClr val="FFFFFF"/>
                </a:solidFill>
              </a:rPr>
              <a:t>-Based </a:t>
            </a:r>
            <a:r>
              <a:rPr lang="en-US" sz="4800" dirty="0">
                <a:solidFill>
                  <a:srgbClr val="FFFFFF"/>
                </a:solidFill>
              </a:rPr>
              <a:t>Recommenders</a:t>
            </a:r>
            <a:endParaRPr lang="en-US" sz="48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13507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r>
              <a:rPr lang="en-US" dirty="0" smtClean="0"/>
              <a:t>-Based </a:t>
            </a:r>
            <a:r>
              <a:rPr lang="en-US" dirty="0"/>
              <a:t>Recommenders</a:t>
            </a:r>
          </a:p>
        </p:txBody>
      </p:sp>
      <p:pic>
        <p:nvPicPr>
          <p:cNvPr id="6" name="Picture 5"/>
          <p:cNvPicPr>
            <a:picLocks noChangeAspect="1"/>
          </p:cNvPicPr>
          <p:nvPr/>
        </p:nvPicPr>
        <p:blipFill>
          <a:blip r:embed="rId3"/>
          <a:stretch>
            <a:fillRect/>
          </a:stretch>
        </p:blipFill>
        <p:spPr>
          <a:xfrm>
            <a:off x="262292" y="1689327"/>
            <a:ext cx="8545214" cy="4868912"/>
          </a:xfrm>
          <a:prstGeom prst="rect">
            <a:avLst/>
          </a:prstGeom>
        </p:spPr>
      </p:pic>
    </p:spTree>
    <p:extLst>
      <p:ext uri="{BB962C8B-B14F-4D97-AF65-F5344CB8AC3E}">
        <p14:creationId xmlns:p14="http://schemas.microsoft.com/office/powerpoint/2010/main" val="2185390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r>
              <a:rPr lang="en-US" dirty="0" smtClean="0"/>
              <a:t>-Based </a:t>
            </a:r>
            <a:r>
              <a:rPr lang="en-US" dirty="0"/>
              <a:t>Recommenders</a:t>
            </a:r>
          </a:p>
        </p:txBody>
      </p:sp>
      <p:sp>
        <p:nvSpPr>
          <p:cNvPr id="3" name="Content Placeholder 2"/>
          <p:cNvSpPr>
            <a:spLocks noGrp="1"/>
          </p:cNvSpPr>
          <p:nvPr>
            <p:ph idx="1"/>
          </p:nvPr>
        </p:nvSpPr>
        <p:spPr/>
        <p:txBody>
          <a:bodyPr/>
          <a:lstStyle/>
          <a:p>
            <a:r>
              <a:rPr lang="en-US" dirty="0"/>
              <a:t>Recommendations based on content of items rather than on other users’ opinions/</a:t>
            </a:r>
            <a:r>
              <a:rPr lang="en-US" dirty="0" smtClean="0"/>
              <a:t>interactions</a:t>
            </a:r>
          </a:p>
          <a:p>
            <a:r>
              <a:rPr lang="en-US" dirty="0" smtClean="0"/>
              <a:t>Common </a:t>
            </a:r>
            <a:r>
              <a:rPr lang="en-US" dirty="0"/>
              <a:t>for recommending text-based products </a:t>
            </a:r>
            <a:endParaRPr lang="en-US" dirty="0" smtClean="0"/>
          </a:p>
        </p:txBody>
      </p:sp>
    </p:spTree>
    <p:extLst>
      <p:ext uri="{BB962C8B-B14F-4D97-AF65-F5344CB8AC3E}">
        <p14:creationId xmlns:p14="http://schemas.microsoft.com/office/powerpoint/2010/main" val="16984945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Similarity</a:t>
            </a:r>
            <a:r>
              <a:rPr lang="en-US" dirty="0" smtClean="0"/>
              <a:t>-Based Retrieval</a:t>
            </a:r>
            <a:endParaRPr lang="en-US" dirty="0"/>
          </a:p>
        </p:txBody>
      </p:sp>
      <p:sp>
        <p:nvSpPr>
          <p:cNvPr id="3" name="Content Placeholder 2"/>
          <p:cNvSpPr>
            <a:spLocks noGrp="1"/>
          </p:cNvSpPr>
          <p:nvPr>
            <p:ph idx="1"/>
          </p:nvPr>
        </p:nvSpPr>
        <p:spPr/>
        <p:txBody>
          <a:bodyPr>
            <a:normAutofit/>
          </a:bodyPr>
          <a:lstStyle/>
          <a:p>
            <a:r>
              <a:rPr lang="en-US" dirty="0"/>
              <a:t>Nearest Neighbors</a:t>
            </a:r>
          </a:p>
          <a:p>
            <a:r>
              <a:rPr lang="en-US" dirty="0"/>
              <a:t>Relevance Feedback and </a:t>
            </a:r>
            <a:r>
              <a:rPr lang="en-US" dirty="0" err="1"/>
              <a:t>Rocchio’s</a:t>
            </a:r>
            <a:r>
              <a:rPr lang="en-US" dirty="0"/>
              <a:t> </a:t>
            </a:r>
            <a:r>
              <a:rPr lang="en-US" dirty="0" smtClean="0"/>
              <a:t>Algorithm</a:t>
            </a:r>
          </a:p>
          <a:p>
            <a:r>
              <a:rPr lang="en-US" dirty="0" smtClean="0"/>
              <a:t>Probabilistic approaches based on Naïve </a:t>
            </a:r>
            <a:r>
              <a:rPr lang="en-US" dirty="0"/>
              <a:t>Bayes</a:t>
            </a:r>
          </a:p>
          <a:p>
            <a:r>
              <a:rPr lang="en-US" dirty="0" smtClean="0"/>
              <a:t>Linear classiﬁers and machine learning</a:t>
            </a:r>
          </a:p>
          <a:p>
            <a:r>
              <a:rPr lang="en-US" dirty="0" smtClean="0"/>
              <a:t>Decision Tree</a:t>
            </a:r>
            <a:endParaRPr lang="en-US" dirty="0"/>
          </a:p>
        </p:txBody>
      </p:sp>
    </p:spTree>
    <p:extLst>
      <p:ext uri="{BB962C8B-B14F-4D97-AF65-F5344CB8AC3E}">
        <p14:creationId xmlns:p14="http://schemas.microsoft.com/office/powerpoint/2010/main" val="18068998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they work?</a:t>
            </a:r>
            <a:endParaRPr lang="en-US" dirty="0"/>
          </a:p>
        </p:txBody>
      </p:sp>
      <p:sp>
        <p:nvSpPr>
          <p:cNvPr id="3" name="Content Placeholder 2"/>
          <p:cNvSpPr>
            <a:spLocks noGrp="1"/>
          </p:cNvSpPr>
          <p:nvPr>
            <p:ph idx="1"/>
          </p:nvPr>
        </p:nvSpPr>
        <p:spPr/>
        <p:txBody>
          <a:bodyPr>
            <a:normAutofit lnSpcReduction="10000"/>
          </a:bodyPr>
          <a:lstStyle/>
          <a:p>
            <a:r>
              <a:rPr lang="en-US" dirty="0" smtClean="0"/>
              <a:t>Items </a:t>
            </a:r>
            <a:r>
              <a:rPr lang="en-US" dirty="0"/>
              <a:t>to recommend are “described” by their associated features (e.g. keywords)</a:t>
            </a:r>
          </a:p>
          <a:p>
            <a:r>
              <a:rPr lang="en-US" dirty="0"/>
              <a:t>User Model structured in a “similar” way as the content: features/keywords more likely to occur in the preferred documents (lazy approach) </a:t>
            </a:r>
          </a:p>
          <a:p>
            <a:r>
              <a:rPr lang="en-US" dirty="0"/>
              <a:t>The user model can be a classifier based on whatever technique (Neural Networks, Naïve Bayes...)</a:t>
            </a:r>
          </a:p>
        </p:txBody>
      </p:sp>
    </p:spTree>
    <p:extLst>
      <p:ext uri="{BB962C8B-B14F-4D97-AF65-F5344CB8AC3E}">
        <p14:creationId xmlns:p14="http://schemas.microsoft.com/office/powerpoint/2010/main" val="22195069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Pros &amp; Cons</a:t>
            </a:r>
          </a:p>
        </p:txBody>
      </p:sp>
      <p:sp>
        <p:nvSpPr>
          <p:cNvPr id="3" name="Content Placeholder 2"/>
          <p:cNvSpPr>
            <a:spLocks noGrp="1"/>
          </p:cNvSpPr>
          <p:nvPr>
            <p:ph idx="1"/>
          </p:nvPr>
        </p:nvSpPr>
        <p:spPr/>
        <p:txBody>
          <a:bodyPr>
            <a:normAutofit fontScale="77500" lnSpcReduction="20000"/>
          </a:bodyPr>
          <a:lstStyle/>
          <a:p>
            <a:r>
              <a:rPr lang="en-US" dirty="0" smtClean="0"/>
              <a:t>Pros</a:t>
            </a:r>
          </a:p>
          <a:p>
            <a:pPr lvl="1"/>
            <a:r>
              <a:rPr lang="en-US" dirty="0" smtClean="0"/>
              <a:t>User independence</a:t>
            </a:r>
          </a:p>
          <a:p>
            <a:pPr lvl="2"/>
            <a:r>
              <a:rPr lang="en-US" dirty="0" smtClean="0"/>
              <a:t>No </a:t>
            </a:r>
            <a:r>
              <a:rPr lang="en-US" dirty="0"/>
              <a:t>cold-start or </a:t>
            </a:r>
            <a:r>
              <a:rPr lang="en-US" dirty="0" err="1" smtClean="0"/>
              <a:t>sparsity</a:t>
            </a:r>
            <a:endParaRPr lang="en-US" dirty="0" smtClean="0"/>
          </a:p>
          <a:p>
            <a:pPr lvl="1"/>
            <a:r>
              <a:rPr lang="en-US" dirty="0" smtClean="0"/>
              <a:t>Able </a:t>
            </a:r>
            <a:r>
              <a:rPr lang="en-US" dirty="0"/>
              <a:t>to recommend to users with unique </a:t>
            </a:r>
            <a:r>
              <a:rPr lang="en-US" dirty="0" smtClean="0"/>
              <a:t>tastes</a:t>
            </a:r>
          </a:p>
          <a:p>
            <a:pPr lvl="1"/>
            <a:r>
              <a:rPr lang="en-US" dirty="0" smtClean="0"/>
              <a:t>Able </a:t>
            </a:r>
            <a:r>
              <a:rPr lang="en-US" dirty="0"/>
              <a:t>to recommend new and unpopular </a:t>
            </a:r>
            <a:r>
              <a:rPr lang="en-US" dirty="0" smtClean="0"/>
              <a:t>items</a:t>
            </a:r>
          </a:p>
          <a:p>
            <a:pPr lvl="1"/>
            <a:r>
              <a:rPr lang="en-US" dirty="0" smtClean="0"/>
              <a:t>Can </a:t>
            </a:r>
            <a:r>
              <a:rPr lang="en-US" dirty="0"/>
              <a:t>provide explanations by listing content-features</a:t>
            </a:r>
            <a:endParaRPr lang="en-US" dirty="0" smtClean="0"/>
          </a:p>
          <a:p>
            <a:r>
              <a:rPr lang="en-US" dirty="0" smtClean="0"/>
              <a:t>Cons</a:t>
            </a:r>
          </a:p>
          <a:p>
            <a:pPr lvl="1"/>
            <a:r>
              <a:rPr lang="en-US" dirty="0"/>
              <a:t>Requires content that can be encoded as meaningful features (difficult in some domains/catalogs</a:t>
            </a:r>
            <a:r>
              <a:rPr lang="en-US" dirty="0" smtClean="0"/>
              <a:t>)</a:t>
            </a:r>
          </a:p>
          <a:p>
            <a:pPr lvl="1"/>
            <a:r>
              <a:rPr lang="en-US" dirty="0" smtClean="0"/>
              <a:t>Users </a:t>
            </a:r>
            <a:r>
              <a:rPr lang="en-US" dirty="0"/>
              <a:t>represented as learnable function of content </a:t>
            </a:r>
            <a:r>
              <a:rPr lang="en-US" dirty="0" smtClean="0"/>
              <a:t>features</a:t>
            </a:r>
          </a:p>
          <a:p>
            <a:pPr lvl="1"/>
            <a:r>
              <a:rPr lang="en-US" dirty="0" smtClean="0"/>
              <a:t>Difficult </a:t>
            </a:r>
            <a:r>
              <a:rPr lang="en-US" dirty="0"/>
              <a:t>to implement </a:t>
            </a:r>
            <a:r>
              <a:rPr lang="en-US" dirty="0" smtClean="0"/>
              <a:t>serendipity</a:t>
            </a:r>
          </a:p>
          <a:p>
            <a:pPr lvl="1"/>
            <a:r>
              <a:rPr lang="en-US" dirty="0" smtClean="0"/>
              <a:t>Easy </a:t>
            </a:r>
            <a:r>
              <a:rPr lang="en-US" dirty="0"/>
              <a:t>to </a:t>
            </a:r>
            <a:r>
              <a:rPr lang="en-US" dirty="0" err="1"/>
              <a:t>overfit</a:t>
            </a:r>
            <a:r>
              <a:rPr lang="en-US" dirty="0"/>
              <a:t> (e.g. for a user with few data points</a:t>
            </a:r>
            <a:r>
              <a:rPr lang="en-US" dirty="0" smtClean="0"/>
              <a:t>)</a:t>
            </a:r>
          </a:p>
        </p:txBody>
      </p:sp>
    </p:spTree>
    <p:extLst>
      <p:ext uri="{BB962C8B-B14F-4D97-AF65-F5344CB8AC3E}">
        <p14:creationId xmlns:p14="http://schemas.microsoft.com/office/powerpoint/2010/main" val="18970883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dirty="0"/>
              <a:t>CF vs. </a:t>
            </a:r>
            <a:r>
              <a:rPr lang="en-US" altLang="ko-KR" dirty="0" smtClean="0"/>
              <a:t>CB</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82849748"/>
              </p:ext>
            </p:extLst>
          </p:nvPr>
        </p:nvGraphicFramePr>
        <p:xfrm>
          <a:off x="457200" y="2167199"/>
          <a:ext cx="8229600" cy="2296159"/>
        </p:xfrm>
        <a:graphic>
          <a:graphicData uri="http://schemas.openxmlformats.org/drawingml/2006/table">
            <a:tbl>
              <a:tblPr firstRow="1" bandRow="1">
                <a:tableStyleId>{10A1B5D5-9B99-4C35-A422-299274C87663}</a:tableStyleId>
              </a:tblPr>
              <a:tblGrid>
                <a:gridCol w="1585921"/>
                <a:gridCol w="3506436"/>
                <a:gridCol w="3137243"/>
              </a:tblGrid>
              <a:tr h="370840">
                <a:tc>
                  <a:txBody>
                    <a:bodyPr/>
                    <a:lstStyle/>
                    <a:p>
                      <a:endParaRPr lang="en-US" dirty="0"/>
                    </a:p>
                  </a:txBody>
                  <a:tcPr/>
                </a:tc>
                <a:tc>
                  <a:txBody>
                    <a:bodyPr/>
                    <a:lstStyle/>
                    <a:p>
                      <a:r>
                        <a:rPr lang="en-US" dirty="0" smtClean="0"/>
                        <a:t>CF</a:t>
                      </a:r>
                      <a:endParaRPr lang="en-US" dirty="0"/>
                    </a:p>
                  </a:txBody>
                  <a:tcPr/>
                </a:tc>
                <a:tc>
                  <a:txBody>
                    <a:bodyPr/>
                    <a:lstStyle/>
                    <a:p>
                      <a:r>
                        <a:rPr lang="en-US" dirty="0" smtClean="0"/>
                        <a:t>CB</a:t>
                      </a:r>
                      <a:endParaRPr lang="en-US" dirty="0"/>
                    </a:p>
                  </a:txBody>
                  <a:tcPr/>
                </a:tc>
              </a:tr>
              <a:tr h="370840">
                <a:tc>
                  <a:txBody>
                    <a:bodyPr/>
                    <a:lstStyle/>
                    <a:p>
                      <a:r>
                        <a:rPr lang="en-US" dirty="0" smtClean="0"/>
                        <a:t>Compare</a:t>
                      </a:r>
                      <a:endParaRPr lang="en-US" dirty="0"/>
                    </a:p>
                  </a:txBody>
                  <a:tcPr/>
                </a:tc>
                <a:tc>
                  <a:txBody>
                    <a:bodyPr/>
                    <a:lstStyle/>
                    <a:p>
                      <a:r>
                        <a:rPr lang="en-US" dirty="0" smtClean="0"/>
                        <a:t>Users interest</a:t>
                      </a:r>
                      <a:endParaRPr lang="en-US" dirty="0"/>
                    </a:p>
                  </a:txBody>
                  <a:tcPr/>
                </a:tc>
                <a:tc>
                  <a:txBody>
                    <a:bodyPr/>
                    <a:lstStyle/>
                    <a:p>
                      <a:r>
                        <a:rPr lang="en-US" dirty="0" smtClean="0"/>
                        <a:t>Item info</a:t>
                      </a:r>
                      <a:endParaRPr lang="en-US" dirty="0"/>
                    </a:p>
                  </a:txBody>
                  <a:tcPr/>
                </a:tc>
              </a:tr>
              <a:tr h="370840">
                <a:tc>
                  <a:txBody>
                    <a:bodyPr/>
                    <a:lstStyle/>
                    <a:p>
                      <a:r>
                        <a:rPr lang="en-US" dirty="0" smtClean="0"/>
                        <a:t>Similarity</a:t>
                      </a:r>
                      <a:endParaRPr lang="en-US" dirty="0"/>
                    </a:p>
                  </a:txBody>
                  <a:tcPr/>
                </a:tc>
                <a:tc>
                  <a:txBody>
                    <a:bodyPr/>
                    <a:lstStyle/>
                    <a:p>
                      <a:r>
                        <a:rPr lang="en-US" dirty="0" smtClean="0"/>
                        <a:t>Set of users</a:t>
                      </a:r>
                    </a:p>
                    <a:p>
                      <a:r>
                        <a:rPr lang="en-US" dirty="0" smtClean="0"/>
                        <a:t>User profile</a:t>
                      </a:r>
                      <a:endParaRPr lang="en-US" dirty="0"/>
                    </a:p>
                  </a:txBody>
                  <a:tcPr/>
                </a:tc>
                <a:tc>
                  <a:txBody>
                    <a:bodyPr/>
                    <a:lstStyle/>
                    <a:p>
                      <a:r>
                        <a:rPr lang="en-US" dirty="0" smtClean="0"/>
                        <a:t>Item info</a:t>
                      </a:r>
                    </a:p>
                    <a:p>
                      <a:r>
                        <a:rPr lang="en-US" dirty="0" smtClean="0"/>
                        <a:t>Text document</a:t>
                      </a:r>
                      <a:endParaRPr lang="en-US" dirty="0"/>
                    </a:p>
                  </a:txBody>
                  <a:tcPr/>
                </a:tc>
              </a:tr>
              <a:tr h="370840">
                <a:tc>
                  <a:txBody>
                    <a:bodyPr/>
                    <a:lstStyle/>
                    <a:p>
                      <a:r>
                        <a:rPr lang="en-US" dirty="0" smtClean="0"/>
                        <a:t>Shortcoming</a:t>
                      </a:r>
                      <a:endParaRPr lang="en-US" dirty="0"/>
                    </a:p>
                  </a:txBody>
                  <a:tcPr/>
                </a:tc>
                <a:tc>
                  <a:txBody>
                    <a:bodyPr/>
                    <a:lstStyle/>
                    <a:p>
                      <a:r>
                        <a:rPr lang="en-US" dirty="0" smtClean="0"/>
                        <a:t>Other users’ feedback matters</a:t>
                      </a:r>
                    </a:p>
                    <a:p>
                      <a:r>
                        <a:rPr lang="en-US" dirty="0" smtClean="0"/>
                        <a:t>Coverage</a:t>
                      </a:r>
                    </a:p>
                    <a:p>
                      <a:r>
                        <a:rPr lang="en-US" dirty="0" smtClean="0"/>
                        <a:t>Unusual interest</a:t>
                      </a:r>
                      <a:endParaRPr lang="en-US" dirty="0"/>
                    </a:p>
                  </a:txBody>
                  <a:tcPr/>
                </a:tc>
                <a:tc>
                  <a:txBody>
                    <a:bodyPr/>
                    <a:lstStyle/>
                    <a:p>
                      <a:r>
                        <a:rPr lang="en-US" dirty="0" smtClean="0"/>
                        <a:t>Feature matters</a:t>
                      </a:r>
                    </a:p>
                    <a:p>
                      <a:r>
                        <a:rPr lang="en-US" dirty="0" smtClean="0"/>
                        <a:t>Over-specialize</a:t>
                      </a:r>
                    </a:p>
                    <a:p>
                      <a:r>
                        <a:rPr lang="en-US" dirty="0" smtClean="0"/>
                        <a:t>Eliciting user feedback</a:t>
                      </a:r>
                      <a:endParaRPr lang="en-US" dirty="0"/>
                    </a:p>
                  </a:txBody>
                  <a:tcPr/>
                </a:tc>
              </a:tr>
            </a:tbl>
          </a:graphicData>
        </a:graphic>
      </p:graphicFrame>
    </p:spTree>
    <p:extLst>
      <p:ext uri="{BB962C8B-B14F-4D97-AF65-F5344CB8AC3E}">
        <p14:creationId xmlns:p14="http://schemas.microsoft.com/office/powerpoint/2010/main" val="4290326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r>
              <a:rPr lang="en-US" sz="4800" dirty="0">
                <a:solidFill>
                  <a:srgbClr val="FFFFFF"/>
                </a:solidFill>
              </a:rPr>
              <a:t>Knowledge-based systems </a:t>
            </a:r>
            <a:endParaRPr lang="en-US" sz="48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70563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r>
              <a:rPr lang="en-US" sz="4800" dirty="0">
                <a:solidFill>
                  <a:srgbClr val="FFFFFF"/>
                </a:solidFill>
              </a:rPr>
              <a:t>The Recommender System</a:t>
            </a:r>
            <a:endParaRPr lang="en-US" sz="48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233474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r>
              <a:rPr lang="en-US" dirty="0" smtClean="0"/>
              <a:t>-Based Systems </a:t>
            </a:r>
            <a:endParaRPr lang="en-US" dirty="0"/>
          </a:p>
        </p:txBody>
      </p:sp>
      <p:graphicFrame>
        <p:nvGraphicFramePr>
          <p:cNvPr id="5" name="Object 9"/>
          <p:cNvGraphicFramePr>
            <a:graphicFrameLocks noGrp="1" noChangeAspect="1"/>
          </p:cNvGraphicFramePr>
          <p:nvPr>
            <p:ph sz="half" idx="1"/>
          </p:nvPr>
        </p:nvGraphicFramePr>
        <p:xfrm>
          <a:off x="611188" y="1989138"/>
          <a:ext cx="7848600" cy="3894137"/>
        </p:xfrm>
        <a:graphic>
          <a:graphicData uri="http://schemas.openxmlformats.org/presentationml/2006/ole">
            <mc:AlternateContent xmlns:mc="http://schemas.openxmlformats.org/markup-compatibility/2006">
              <mc:Choice xmlns:v="urn:schemas-microsoft-com:vml" Requires="v">
                <p:oleObj spid="_x0000_s7605" name="Visio" r:id="rId3" imgW="5839878" imgH="2897972" progId="Visio.Drawing.6">
                  <p:embed/>
                </p:oleObj>
              </mc:Choice>
              <mc:Fallback>
                <p:oleObj name="Visio" r:id="rId3" imgW="5839878" imgH="2897972" progId="Visio.Drawing.6">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89138"/>
                        <a:ext cx="7848600" cy="3894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Tree>
    <p:extLst>
      <p:ext uri="{BB962C8B-B14F-4D97-AF65-F5344CB8AC3E}">
        <p14:creationId xmlns:p14="http://schemas.microsoft.com/office/powerpoint/2010/main" val="35578599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a:t>
            </a:r>
            <a:r>
              <a:rPr lang="en-US" dirty="0" smtClean="0"/>
              <a:t>-Based Systems </a:t>
            </a:r>
            <a:endParaRPr lang="en-US" dirty="0"/>
          </a:p>
        </p:txBody>
      </p:sp>
      <p:sp>
        <p:nvSpPr>
          <p:cNvPr id="3" name="Content Placeholder 2"/>
          <p:cNvSpPr>
            <a:spLocks noGrp="1"/>
          </p:cNvSpPr>
          <p:nvPr>
            <p:ph idx="1"/>
          </p:nvPr>
        </p:nvSpPr>
        <p:spPr/>
        <p:txBody>
          <a:bodyPr>
            <a:normAutofit/>
          </a:bodyPr>
          <a:lstStyle/>
          <a:p>
            <a:r>
              <a:rPr lang="en-US" dirty="0" smtClean="0"/>
              <a:t>Select items </a:t>
            </a:r>
            <a:r>
              <a:rPr lang="en-US" dirty="0"/>
              <a:t>from the catalog that fulfill a set of applicable constraints specified by the </a:t>
            </a:r>
            <a:r>
              <a:rPr lang="en-US" dirty="0" smtClean="0"/>
              <a:t>user</a:t>
            </a:r>
          </a:p>
          <a:p>
            <a:r>
              <a:rPr lang="en-US" dirty="0" smtClean="0"/>
              <a:t>Two </a:t>
            </a:r>
            <a:r>
              <a:rPr lang="en-US" dirty="0"/>
              <a:t>basic </a:t>
            </a:r>
            <a:r>
              <a:rPr lang="en-US" dirty="0" smtClean="0"/>
              <a:t>types: </a:t>
            </a:r>
          </a:p>
          <a:p>
            <a:pPr lvl="1"/>
            <a:r>
              <a:rPr lang="en-US" dirty="0" smtClean="0"/>
              <a:t>Constraint</a:t>
            </a:r>
            <a:r>
              <a:rPr lang="en-US" dirty="0"/>
              <a:t>-based </a:t>
            </a:r>
            <a:endParaRPr lang="en-US" dirty="0" smtClean="0"/>
          </a:p>
          <a:p>
            <a:pPr lvl="1"/>
            <a:r>
              <a:rPr lang="en-US" dirty="0" smtClean="0"/>
              <a:t>Case</a:t>
            </a:r>
            <a:r>
              <a:rPr lang="en-US" dirty="0"/>
              <a:t>-</a:t>
            </a:r>
            <a:r>
              <a:rPr lang="en-US" dirty="0" smtClean="0"/>
              <a:t>based</a:t>
            </a:r>
          </a:p>
        </p:txBody>
      </p:sp>
    </p:spTree>
    <p:extLst>
      <p:ext uri="{BB962C8B-B14F-4D97-AF65-F5344CB8AC3E}">
        <p14:creationId xmlns:p14="http://schemas.microsoft.com/office/powerpoint/2010/main" val="40013900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Pseudocode</a:t>
            </a:r>
            <a:endParaRPr lang="en-US" dirty="0"/>
          </a:p>
        </p:txBody>
      </p:sp>
      <p:sp>
        <p:nvSpPr>
          <p:cNvPr id="3" name="Content Placeholder 2"/>
          <p:cNvSpPr>
            <a:spLocks noGrp="1"/>
          </p:cNvSpPr>
          <p:nvPr>
            <p:ph idx="1"/>
          </p:nvPr>
        </p:nvSpPr>
        <p:spPr/>
        <p:txBody>
          <a:bodyPr>
            <a:normAutofit/>
          </a:bodyPr>
          <a:lstStyle/>
          <a:p>
            <a:pPr marL="457200" indent="-457200">
              <a:buFont typeface="+mj-lt"/>
              <a:buAutoNum type="arabicPeriod"/>
            </a:pPr>
            <a:r>
              <a:rPr lang="en-US" dirty="0" smtClean="0"/>
              <a:t>Users specify the requirements </a:t>
            </a:r>
            <a:endParaRPr lang="en-US" dirty="0"/>
          </a:p>
          <a:p>
            <a:pPr marL="457200" indent="-457200">
              <a:buFont typeface="+mj-lt"/>
              <a:buAutoNum type="arabicPeriod"/>
            </a:pPr>
            <a:r>
              <a:rPr lang="en-US" dirty="0"/>
              <a:t>Systems try to identify solutions </a:t>
            </a:r>
          </a:p>
          <a:p>
            <a:pPr marL="457200" indent="-457200">
              <a:buFont typeface="+mj-lt"/>
              <a:buAutoNum type="arabicPeriod"/>
            </a:pPr>
            <a:r>
              <a:rPr lang="en-US" dirty="0"/>
              <a:t>If no solution can be found, users change requirements </a:t>
            </a:r>
          </a:p>
        </p:txBody>
      </p:sp>
    </p:spTree>
    <p:extLst>
      <p:ext uri="{BB962C8B-B14F-4D97-AF65-F5344CB8AC3E}">
        <p14:creationId xmlns:p14="http://schemas.microsoft.com/office/powerpoint/2010/main" val="27327832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Constraint-Based vs. Case-Based </a:t>
            </a:r>
            <a:endParaRPr lang="en-US" dirty="0"/>
          </a:p>
        </p:txBody>
      </p:sp>
      <p:sp>
        <p:nvSpPr>
          <p:cNvPr id="3" name="Content Placeholder 2"/>
          <p:cNvSpPr>
            <a:spLocks noGrp="1"/>
          </p:cNvSpPr>
          <p:nvPr>
            <p:ph idx="1"/>
          </p:nvPr>
        </p:nvSpPr>
        <p:spPr/>
        <p:txBody>
          <a:bodyPr>
            <a:normAutofit fontScale="92500" lnSpcReduction="10000"/>
          </a:bodyPr>
          <a:lstStyle/>
          <a:p>
            <a:pPr marL="457200" indent="-457200">
              <a:buFont typeface="+mj-lt"/>
              <a:buAutoNum type="arabicPeriod"/>
            </a:pPr>
            <a:endParaRPr lang="en-US" dirty="0"/>
          </a:p>
          <a:p>
            <a:r>
              <a:rPr lang="en-US" dirty="0" smtClean="0"/>
              <a:t>Case</a:t>
            </a:r>
            <a:r>
              <a:rPr lang="en-US" dirty="0"/>
              <a:t>-</a:t>
            </a:r>
            <a:r>
              <a:rPr lang="en-US" dirty="0" smtClean="0"/>
              <a:t>based: </a:t>
            </a:r>
          </a:p>
          <a:p>
            <a:pPr lvl="1"/>
            <a:r>
              <a:rPr lang="en-US" dirty="0" smtClean="0"/>
              <a:t>Based on </a:t>
            </a:r>
            <a:r>
              <a:rPr lang="en-US" dirty="0"/>
              <a:t>different types of similarity measures </a:t>
            </a:r>
            <a:endParaRPr lang="en-US" dirty="0" smtClean="0"/>
          </a:p>
          <a:p>
            <a:pPr lvl="1"/>
            <a:r>
              <a:rPr lang="en-US" dirty="0" smtClean="0"/>
              <a:t>Retrieve items </a:t>
            </a:r>
            <a:r>
              <a:rPr lang="en-US" dirty="0"/>
              <a:t>that are similar to specified </a:t>
            </a:r>
            <a:r>
              <a:rPr lang="en-US" dirty="0" smtClean="0"/>
              <a:t>requirements</a:t>
            </a:r>
            <a:endParaRPr lang="en-US" dirty="0"/>
          </a:p>
          <a:p>
            <a:r>
              <a:rPr lang="en-US" dirty="0" smtClean="0"/>
              <a:t>Constraint</a:t>
            </a:r>
            <a:r>
              <a:rPr lang="en-US" dirty="0"/>
              <a:t>-</a:t>
            </a:r>
            <a:r>
              <a:rPr lang="en-US" dirty="0" smtClean="0"/>
              <a:t>based:</a:t>
            </a:r>
          </a:p>
          <a:p>
            <a:pPr lvl="1"/>
            <a:r>
              <a:rPr lang="en-US" dirty="0" smtClean="0"/>
              <a:t>Rely on explicitly </a:t>
            </a:r>
            <a:r>
              <a:rPr lang="en-US" dirty="0"/>
              <a:t>defined set of </a:t>
            </a:r>
            <a:r>
              <a:rPr lang="en-US" dirty="0" smtClean="0"/>
              <a:t>rules </a:t>
            </a:r>
          </a:p>
          <a:p>
            <a:pPr lvl="1"/>
            <a:r>
              <a:rPr lang="en-US" dirty="0" smtClean="0"/>
              <a:t>Retrieve items </a:t>
            </a:r>
            <a:r>
              <a:rPr lang="en-US" dirty="0"/>
              <a:t>that fulfill the rules </a:t>
            </a:r>
            <a:endParaRPr lang="en-US" dirty="0" smtClean="0"/>
          </a:p>
          <a:p>
            <a:pPr lvl="1"/>
            <a:r>
              <a:rPr lang="en-US" dirty="0" smtClean="0"/>
              <a:t>Critiquing is an </a:t>
            </a:r>
            <a:r>
              <a:rPr lang="en-US" dirty="0"/>
              <a:t>effective way to </a:t>
            </a:r>
            <a:r>
              <a:rPr lang="en-US" dirty="0" smtClean="0"/>
              <a:t>support navigation </a:t>
            </a:r>
            <a:r>
              <a:rPr lang="en-US" dirty="0"/>
              <a:t>in </a:t>
            </a:r>
            <a:r>
              <a:rPr lang="en-US" dirty="0" smtClean="0"/>
              <a:t>item </a:t>
            </a:r>
            <a:r>
              <a:rPr lang="en-US" dirty="0"/>
              <a:t>space to find useful alternatives </a:t>
            </a:r>
          </a:p>
          <a:p>
            <a:pPr lvl="1"/>
            <a:endParaRPr lang="en-US" dirty="0"/>
          </a:p>
          <a:p>
            <a:endParaRPr lang="en-US" dirty="0"/>
          </a:p>
        </p:txBody>
      </p:sp>
    </p:spTree>
    <p:extLst>
      <p:ext uri="{BB962C8B-B14F-4D97-AF65-F5344CB8AC3E}">
        <p14:creationId xmlns:p14="http://schemas.microsoft.com/office/powerpoint/2010/main" val="29616465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Pros &amp; Cons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Pros</a:t>
            </a:r>
          </a:p>
          <a:p>
            <a:pPr lvl="1"/>
            <a:r>
              <a:rPr lang="en-US" dirty="0"/>
              <a:t>Cold-start problem doesn’t exist </a:t>
            </a:r>
          </a:p>
          <a:p>
            <a:pPr lvl="2"/>
            <a:r>
              <a:rPr lang="en-US" dirty="0"/>
              <a:t>recommendations are calculated independently of user </a:t>
            </a:r>
            <a:r>
              <a:rPr lang="en-US" dirty="0" smtClean="0"/>
              <a:t>ratings</a:t>
            </a:r>
          </a:p>
          <a:p>
            <a:pPr lvl="1"/>
            <a:r>
              <a:rPr lang="en-US" dirty="0" smtClean="0"/>
              <a:t>Does </a:t>
            </a:r>
            <a:r>
              <a:rPr lang="en-US" dirty="0"/>
              <a:t>not have to gather information about a particular user </a:t>
            </a:r>
            <a:endParaRPr lang="en-US" dirty="0" smtClean="0"/>
          </a:p>
          <a:p>
            <a:pPr lvl="2"/>
            <a:r>
              <a:rPr lang="en-US" dirty="0" smtClean="0"/>
              <a:t>Judgments </a:t>
            </a:r>
            <a:r>
              <a:rPr lang="en-US" dirty="0"/>
              <a:t>are independent of individual tastes</a:t>
            </a:r>
          </a:p>
          <a:p>
            <a:r>
              <a:rPr lang="en-US" dirty="0" smtClean="0"/>
              <a:t>Cons</a:t>
            </a:r>
          </a:p>
          <a:p>
            <a:pPr lvl="1"/>
            <a:r>
              <a:rPr lang="en-US" dirty="0"/>
              <a:t>High cost and </a:t>
            </a:r>
            <a:r>
              <a:rPr lang="en-US" dirty="0" smtClean="0"/>
              <a:t>effort</a:t>
            </a:r>
          </a:p>
          <a:p>
            <a:pPr lvl="1"/>
            <a:r>
              <a:rPr lang="en-US" dirty="0" smtClean="0"/>
              <a:t>The </a:t>
            </a:r>
            <a:r>
              <a:rPr lang="en-US" dirty="0"/>
              <a:t>nature of knowledge </a:t>
            </a:r>
            <a:endParaRPr lang="en-US" dirty="0" smtClean="0"/>
          </a:p>
          <a:p>
            <a:pPr lvl="2"/>
            <a:r>
              <a:rPr lang="en-US" dirty="0" smtClean="0"/>
              <a:t>Knowledge </a:t>
            </a:r>
            <a:r>
              <a:rPr lang="en-US" dirty="0"/>
              <a:t>is specific to the </a:t>
            </a:r>
            <a:r>
              <a:rPr lang="en-US" dirty="0" smtClean="0"/>
              <a:t>domain</a:t>
            </a:r>
          </a:p>
          <a:p>
            <a:pPr lvl="2"/>
            <a:r>
              <a:rPr lang="en-US" dirty="0" smtClean="0"/>
              <a:t>Can not </a:t>
            </a:r>
            <a:r>
              <a:rPr lang="en-US" dirty="0"/>
              <a:t>be shared without the presence of expert even the knowledge is available  </a:t>
            </a:r>
            <a:endParaRPr lang="en-US" dirty="0" smtClean="0"/>
          </a:p>
          <a:p>
            <a:pPr lvl="1"/>
            <a:r>
              <a:rPr lang="en-US" dirty="0" smtClean="0"/>
              <a:t>The </a:t>
            </a:r>
            <a:r>
              <a:rPr lang="en-US" dirty="0"/>
              <a:t>level of risk </a:t>
            </a:r>
            <a:endParaRPr lang="en-US" dirty="0" smtClean="0"/>
          </a:p>
          <a:p>
            <a:pPr lvl="2"/>
            <a:r>
              <a:rPr lang="en-US" dirty="0"/>
              <a:t>D</a:t>
            </a:r>
            <a:r>
              <a:rPr lang="en-US" dirty="0" smtClean="0"/>
              <a:t>evelopment </a:t>
            </a:r>
            <a:r>
              <a:rPr lang="en-US" dirty="0"/>
              <a:t>cost is very high </a:t>
            </a:r>
            <a:endParaRPr lang="en-US" dirty="0" smtClean="0"/>
          </a:p>
          <a:p>
            <a:pPr lvl="2"/>
            <a:r>
              <a:rPr lang="en-US" dirty="0"/>
              <a:t>C</a:t>
            </a:r>
            <a:r>
              <a:rPr lang="en-US" dirty="0" smtClean="0"/>
              <a:t>ost </a:t>
            </a:r>
            <a:r>
              <a:rPr lang="en-US" dirty="0"/>
              <a:t>goes higher and higher in maintaining these </a:t>
            </a:r>
            <a:r>
              <a:rPr lang="en-US" dirty="0" smtClean="0"/>
              <a:t>systems</a:t>
            </a:r>
          </a:p>
          <a:p>
            <a:pPr lvl="1"/>
            <a:endParaRPr lang="en-US" dirty="0" smtClean="0"/>
          </a:p>
        </p:txBody>
      </p:sp>
    </p:spTree>
    <p:extLst>
      <p:ext uri="{BB962C8B-B14F-4D97-AF65-F5344CB8AC3E}">
        <p14:creationId xmlns:p14="http://schemas.microsoft.com/office/powerpoint/2010/main" val="22102844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r>
              <a:rPr lang="en-US" sz="4800" dirty="0">
                <a:solidFill>
                  <a:srgbClr val="FFFFFF"/>
                </a:solidFill>
              </a:rPr>
              <a:t>Hybrid Approaches</a:t>
            </a:r>
            <a:endParaRPr lang="en-US" sz="48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19335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2"/>
            <a:ext cx="8229600" cy="1007819"/>
          </a:xfrm>
        </p:spPr>
        <p:txBody>
          <a:bodyPr>
            <a:noAutofit/>
          </a:bodyPr>
          <a:lstStyle/>
          <a:p>
            <a:r>
              <a:rPr lang="en-US" sz="3200" dirty="0"/>
              <a:t>Hybrid Recommender Systems: </a:t>
            </a:r>
            <a:r>
              <a:rPr lang="en-US" sz="3200" dirty="0" smtClean="0"/>
              <a:t/>
            </a:r>
            <a:br>
              <a:rPr lang="en-US" sz="3200" dirty="0" smtClean="0"/>
            </a:br>
            <a:r>
              <a:rPr lang="en-US" sz="3200" dirty="0" smtClean="0"/>
              <a:t>Survey </a:t>
            </a:r>
            <a:r>
              <a:rPr lang="en-US" sz="3200" dirty="0"/>
              <a:t>and Experiments </a:t>
            </a:r>
            <a:br>
              <a:rPr lang="en-US" sz="3200" dirty="0"/>
            </a:br>
            <a:endParaRPr lang="en-US" sz="3200" dirty="0"/>
          </a:p>
        </p:txBody>
      </p:sp>
      <p:sp>
        <p:nvSpPr>
          <p:cNvPr id="6" name="Rectangle 5"/>
          <p:cNvSpPr/>
          <p:nvPr/>
        </p:nvSpPr>
        <p:spPr>
          <a:xfrm>
            <a:off x="2305413" y="2112277"/>
            <a:ext cx="1974096" cy="924985"/>
          </a:xfrm>
          <a:prstGeom prst="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CF-Based Recommender</a:t>
            </a:r>
            <a:endParaRPr lang="en-US" dirty="0"/>
          </a:p>
        </p:txBody>
      </p:sp>
      <p:sp>
        <p:nvSpPr>
          <p:cNvPr id="7" name="Rectangle 6"/>
          <p:cNvSpPr/>
          <p:nvPr/>
        </p:nvSpPr>
        <p:spPr>
          <a:xfrm>
            <a:off x="2305413" y="4404566"/>
            <a:ext cx="1974096" cy="924985"/>
          </a:xfrm>
          <a:prstGeom prst="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Content-</a:t>
            </a:r>
            <a:r>
              <a:rPr lang="en-US" dirty="0"/>
              <a:t>Based Recommender</a:t>
            </a:r>
          </a:p>
        </p:txBody>
      </p:sp>
      <p:sp>
        <p:nvSpPr>
          <p:cNvPr id="8" name="Rectangle 7"/>
          <p:cNvSpPr/>
          <p:nvPr/>
        </p:nvSpPr>
        <p:spPr>
          <a:xfrm>
            <a:off x="5107801" y="3327718"/>
            <a:ext cx="1532887" cy="924985"/>
          </a:xfrm>
          <a:prstGeom prst="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Combiner</a:t>
            </a:r>
            <a:endParaRPr lang="en-US" dirty="0"/>
          </a:p>
        </p:txBody>
      </p:sp>
      <p:sp>
        <p:nvSpPr>
          <p:cNvPr id="9" name="Oval 8"/>
          <p:cNvSpPr/>
          <p:nvPr/>
        </p:nvSpPr>
        <p:spPr>
          <a:xfrm>
            <a:off x="7610020" y="3259225"/>
            <a:ext cx="1076780" cy="1118265"/>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err="1" smtClean="0"/>
              <a:t>Reco</a:t>
            </a:r>
            <a:endParaRPr lang="en-US" dirty="0"/>
          </a:p>
        </p:txBody>
      </p:sp>
      <p:sp>
        <p:nvSpPr>
          <p:cNvPr id="10" name="Right Arrow 9"/>
          <p:cNvSpPr/>
          <p:nvPr/>
        </p:nvSpPr>
        <p:spPr>
          <a:xfrm>
            <a:off x="6861020" y="3741355"/>
            <a:ext cx="579804" cy="317532"/>
          </a:xfrm>
          <a:prstGeom prst="rightArrow">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213976" y="2112277"/>
            <a:ext cx="924926" cy="924985"/>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smtClean="0"/>
              <a:t>Input</a:t>
            </a:r>
            <a:endParaRPr lang="en-US" sz="1500" dirty="0"/>
          </a:p>
        </p:txBody>
      </p:sp>
      <p:sp>
        <p:nvSpPr>
          <p:cNvPr id="13" name="Right Arrow 12"/>
          <p:cNvSpPr/>
          <p:nvPr/>
        </p:nvSpPr>
        <p:spPr>
          <a:xfrm>
            <a:off x="1435707" y="2471764"/>
            <a:ext cx="579804" cy="317532"/>
          </a:xfrm>
          <a:prstGeom prst="rightArrow">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213976" y="4377490"/>
            <a:ext cx="924926" cy="924985"/>
          </a:xfrm>
          <a:prstGeom prst="ellipse">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500" dirty="0"/>
              <a:t>Input</a:t>
            </a:r>
          </a:p>
        </p:txBody>
      </p:sp>
      <p:sp>
        <p:nvSpPr>
          <p:cNvPr id="15" name="Right Arrow 14"/>
          <p:cNvSpPr/>
          <p:nvPr/>
        </p:nvSpPr>
        <p:spPr>
          <a:xfrm>
            <a:off x="1435707" y="4736977"/>
            <a:ext cx="579804" cy="317532"/>
          </a:xfrm>
          <a:prstGeom prst="rightArrow">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Left-Right-Up Arrow 20"/>
          <p:cNvSpPr/>
          <p:nvPr/>
        </p:nvSpPr>
        <p:spPr>
          <a:xfrm rot="5400000">
            <a:off x="3920582" y="3255896"/>
            <a:ext cx="1021560" cy="1028218"/>
          </a:xfrm>
          <a:prstGeom prst="leftRightUpArrow">
            <a:avLst>
              <a:gd name="adj1" fmla="val 19594"/>
              <a:gd name="adj2" fmla="val 25000"/>
              <a:gd name="adj3" fmla="val 25000"/>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40787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45142"/>
            <a:ext cx="8229600" cy="1007819"/>
          </a:xfrm>
        </p:spPr>
        <p:txBody>
          <a:bodyPr>
            <a:noAutofit/>
          </a:bodyPr>
          <a:lstStyle/>
          <a:p>
            <a:r>
              <a:rPr lang="en-US" sz="3200" dirty="0"/>
              <a:t>Hybrid Recommender Systems: </a:t>
            </a:r>
            <a:r>
              <a:rPr lang="en-US" sz="3200" dirty="0" smtClean="0"/>
              <a:t/>
            </a:r>
            <a:br>
              <a:rPr lang="en-US" sz="3200" dirty="0" smtClean="0"/>
            </a:br>
            <a:r>
              <a:rPr lang="en-US" sz="3200" dirty="0" smtClean="0"/>
              <a:t>Survey </a:t>
            </a:r>
            <a:r>
              <a:rPr lang="en-US" sz="3200" dirty="0"/>
              <a:t>and Experiments </a:t>
            </a:r>
            <a:br>
              <a:rPr lang="en-US" sz="3200" dirty="0"/>
            </a:br>
            <a:endParaRPr lang="en-US" sz="3200" dirty="0"/>
          </a:p>
        </p:txBody>
      </p:sp>
      <p:sp>
        <p:nvSpPr>
          <p:cNvPr id="3" name="Content Placeholder 2"/>
          <p:cNvSpPr>
            <a:spLocks noGrp="1"/>
          </p:cNvSpPr>
          <p:nvPr>
            <p:ph idx="1"/>
          </p:nvPr>
        </p:nvSpPr>
        <p:spPr/>
        <p:txBody>
          <a:bodyPr>
            <a:normAutofit fontScale="92500" lnSpcReduction="10000"/>
          </a:bodyPr>
          <a:lstStyle/>
          <a:p>
            <a:r>
              <a:rPr lang="en-US" dirty="0" smtClean="0"/>
              <a:t>Well</a:t>
            </a:r>
            <a:r>
              <a:rPr lang="en-US" dirty="0"/>
              <a:t>-known survey of the design space of different hybrid recommendation algorithms </a:t>
            </a:r>
            <a:r>
              <a:rPr lang="en-US" dirty="0" smtClean="0"/>
              <a:t>by </a:t>
            </a:r>
            <a:r>
              <a:rPr lang="en-US" dirty="0"/>
              <a:t>Robin Burke </a:t>
            </a:r>
            <a:endParaRPr lang="en-US" dirty="0" smtClean="0"/>
          </a:p>
          <a:p>
            <a:r>
              <a:rPr lang="en-US" dirty="0" smtClean="0"/>
              <a:t>Proposes </a:t>
            </a:r>
            <a:r>
              <a:rPr lang="en-US" dirty="0"/>
              <a:t>a taxonomy of different classes of recommendation algorithms </a:t>
            </a:r>
          </a:p>
          <a:p>
            <a:r>
              <a:rPr lang="en-US" dirty="0"/>
              <a:t>S</a:t>
            </a:r>
            <a:r>
              <a:rPr lang="en-US" dirty="0" smtClean="0"/>
              <a:t>even </a:t>
            </a:r>
            <a:r>
              <a:rPr lang="en-US" dirty="0"/>
              <a:t>different hybridization </a:t>
            </a:r>
            <a:r>
              <a:rPr lang="en-US" dirty="0" smtClean="0"/>
              <a:t>strategies can be </a:t>
            </a:r>
            <a:r>
              <a:rPr lang="en-US" dirty="0"/>
              <a:t>abstracted into three base </a:t>
            </a:r>
            <a:r>
              <a:rPr lang="en-US" dirty="0" smtClean="0"/>
              <a:t>designs:</a:t>
            </a:r>
          </a:p>
          <a:p>
            <a:pPr lvl="1"/>
            <a:r>
              <a:rPr lang="en-US" dirty="0" smtClean="0"/>
              <a:t>Monolithic </a:t>
            </a:r>
            <a:r>
              <a:rPr lang="en-US" dirty="0"/>
              <a:t>hybrids </a:t>
            </a:r>
            <a:endParaRPr lang="en-US" dirty="0" smtClean="0"/>
          </a:p>
          <a:p>
            <a:pPr lvl="1"/>
            <a:r>
              <a:rPr lang="en-US" dirty="0" smtClean="0"/>
              <a:t>Parallelized </a:t>
            </a:r>
            <a:r>
              <a:rPr lang="en-US" dirty="0"/>
              <a:t>hybrids </a:t>
            </a:r>
            <a:endParaRPr lang="en-US" dirty="0" smtClean="0"/>
          </a:p>
          <a:p>
            <a:pPr lvl="1"/>
            <a:r>
              <a:rPr lang="en-US" dirty="0"/>
              <a:t>P</a:t>
            </a:r>
            <a:r>
              <a:rPr lang="en-US" dirty="0" smtClean="0"/>
              <a:t>ipelined </a:t>
            </a:r>
            <a:r>
              <a:rPr lang="en-US" dirty="0"/>
              <a:t>hybrids </a:t>
            </a:r>
          </a:p>
          <a:p>
            <a:pPr lvl="1"/>
            <a:endParaRPr lang="en-US" dirty="0"/>
          </a:p>
          <a:p>
            <a:endParaRPr lang="en-US" dirty="0"/>
          </a:p>
          <a:p>
            <a:endParaRPr lang="en-US" dirty="0"/>
          </a:p>
          <a:p>
            <a:endParaRPr lang="en-US" dirty="0"/>
          </a:p>
        </p:txBody>
      </p:sp>
    </p:spTree>
    <p:extLst>
      <p:ext uri="{BB962C8B-B14F-4D97-AF65-F5344CB8AC3E}">
        <p14:creationId xmlns:p14="http://schemas.microsoft.com/office/powerpoint/2010/main" val="29245494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a:t>
            </a:r>
          </a:p>
        </p:txBody>
      </p:sp>
      <p:sp>
        <p:nvSpPr>
          <p:cNvPr id="3" name="Content Placeholder 2"/>
          <p:cNvSpPr>
            <a:spLocks noGrp="1"/>
          </p:cNvSpPr>
          <p:nvPr>
            <p:ph idx="1"/>
          </p:nvPr>
        </p:nvSpPr>
        <p:spPr/>
        <p:txBody>
          <a:bodyPr>
            <a:normAutofit fontScale="92500"/>
          </a:bodyPr>
          <a:lstStyle/>
          <a:p>
            <a:r>
              <a:rPr lang="en-US" dirty="0" smtClean="0"/>
              <a:t>Incorporates </a:t>
            </a:r>
            <a:r>
              <a:rPr lang="en-US" dirty="0"/>
              <a:t>aspects of several recommendation strategies in one algorithm </a:t>
            </a:r>
            <a:r>
              <a:rPr lang="en-US" dirty="0" smtClean="0"/>
              <a:t>implementation</a:t>
            </a:r>
          </a:p>
          <a:p>
            <a:r>
              <a:rPr lang="en-US" dirty="0" smtClean="0"/>
              <a:t>Data</a:t>
            </a:r>
            <a:r>
              <a:rPr lang="en-US" dirty="0"/>
              <a:t>-specific preprocessing steps are used to transform the input data into a representation that can be exploited by a specific algorithm </a:t>
            </a:r>
            <a:r>
              <a:rPr lang="en-US" dirty="0" smtClean="0"/>
              <a:t>paradigm </a:t>
            </a:r>
          </a:p>
          <a:p>
            <a:r>
              <a:rPr lang="en-US" dirty="0" smtClean="0"/>
              <a:t>Advantageous </a:t>
            </a:r>
            <a:r>
              <a:rPr lang="en-US" dirty="0"/>
              <a:t>if little additional knowledge is available for inclusion on the feature </a:t>
            </a:r>
            <a:r>
              <a:rPr lang="en-US" dirty="0" smtClean="0"/>
              <a:t>leve</a:t>
            </a:r>
            <a:r>
              <a:rPr lang="en-US" dirty="0"/>
              <a:t>l</a:t>
            </a:r>
          </a:p>
        </p:txBody>
      </p:sp>
    </p:spTree>
    <p:extLst>
      <p:ext uri="{BB962C8B-B14F-4D97-AF65-F5344CB8AC3E}">
        <p14:creationId xmlns:p14="http://schemas.microsoft.com/office/powerpoint/2010/main" val="8662746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Monolithic </a:t>
            </a:r>
          </a:p>
        </p:txBody>
      </p:sp>
      <p:sp>
        <p:nvSpPr>
          <p:cNvPr id="3" name="Content Placeholder 2"/>
          <p:cNvSpPr>
            <a:spLocks noGrp="1"/>
          </p:cNvSpPr>
          <p:nvPr>
            <p:ph idx="1"/>
          </p:nvPr>
        </p:nvSpPr>
        <p:spPr/>
        <p:txBody>
          <a:bodyPr/>
          <a:lstStyle/>
          <a:p>
            <a:r>
              <a:rPr lang="en-US" dirty="0"/>
              <a:t>Feature combination </a:t>
            </a:r>
            <a:r>
              <a:rPr lang="en-US" dirty="0" smtClean="0"/>
              <a:t>hybrid</a:t>
            </a:r>
          </a:p>
          <a:p>
            <a:pPr lvl="1"/>
            <a:r>
              <a:rPr lang="en-US" dirty="0" smtClean="0"/>
              <a:t>uses </a:t>
            </a:r>
            <a:r>
              <a:rPr lang="en-US" dirty="0"/>
              <a:t>a diverse range of input data</a:t>
            </a:r>
          </a:p>
          <a:p>
            <a:r>
              <a:rPr lang="en-US" dirty="0"/>
              <a:t>Feature augmentation </a:t>
            </a:r>
            <a:r>
              <a:rPr lang="en-US" dirty="0" smtClean="0"/>
              <a:t>hybrid</a:t>
            </a:r>
          </a:p>
          <a:p>
            <a:pPr lvl="1"/>
            <a:r>
              <a:rPr lang="en-US" dirty="0" smtClean="0"/>
              <a:t>integrate </a:t>
            </a:r>
            <a:r>
              <a:rPr lang="en-US" dirty="0"/>
              <a:t>several recommendation </a:t>
            </a:r>
            <a:r>
              <a:rPr lang="en-US" dirty="0" smtClean="0"/>
              <a:t>algorithms</a:t>
            </a:r>
          </a:p>
        </p:txBody>
      </p:sp>
    </p:spTree>
    <p:extLst>
      <p:ext uri="{BB962C8B-B14F-4D97-AF65-F5344CB8AC3E}">
        <p14:creationId xmlns:p14="http://schemas.microsoft.com/office/powerpoint/2010/main" val="3850624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US" dirty="0"/>
              <a:t>The Recommender </a:t>
            </a:r>
            <a:r>
              <a:rPr lang="en-US" dirty="0" smtClean="0"/>
              <a:t>System</a:t>
            </a:r>
            <a:endParaRPr lang="en-US" dirty="0"/>
          </a:p>
        </p:txBody>
      </p:sp>
      <p:pic>
        <p:nvPicPr>
          <p:cNvPr id="6" name="Picture 5"/>
          <p:cNvPicPr>
            <a:picLocks noChangeAspect="1"/>
          </p:cNvPicPr>
          <p:nvPr/>
        </p:nvPicPr>
        <p:blipFill>
          <a:blip r:embed="rId2"/>
          <a:stretch>
            <a:fillRect/>
          </a:stretch>
        </p:blipFill>
        <p:spPr>
          <a:xfrm>
            <a:off x="457200" y="1805675"/>
            <a:ext cx="8102600" cy="4559300"/>
          </a:xfrm>
          <a:prstGeom prst="rect">
            <a:avLst/>
          </a:prstGeom>
        </p:spPr>
      </p:pic>
    </p:spTree>
    <p:extLst>
      <p:ext uri="{BB962C8B-B14F-4D97-AF65-F5344CB8AC3E}">
        <p14:creationId xmlns:p14="http://schemas.microsoft.com/office/powerpoint/2010/main" val="30977681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Parallelized </a:t>
            </a:r>
          </a:p>
        </p:txBody>
      </p:sp>
      <p:sp>
        <p:nvSpPr>
          <p:cNvPr id="3" name="Content Placeholder 2"/>
          <p:cNvSpPr>
            <a:spLocks noGrp="1"/>
          </p:cNvSpPr>
          <p:nvPr>
            <p:ph idx="1"/>
          </p:nvPr>
        </p:nvSpPr>
        <p:spPr/>
        <p:txBody>
          <a:bodyPr>
            <a:normAutofit/>
          </a:bodyPr>
          <a:lstStyle/>
          <a:p>
            <a:r>
              <a:rPr lang="en-US" dirty="0"/>
              <a:t>E</a:t>
            </a:r>
            <a:r>
              <a:rPr lang="en-US" dirty="0" smtClean="0"/>
              <a:t>mploy </a:t>
            </a:r>
            <a:r>
              <a:rPr lang="en-US" dirty="0"/>
              <a:t>several recommenders side by side and employ a specific hybridization mechanism to aggregate their </a:t>
            </a:r>
            <a:r>
              <a:rPr lang="en-US" dirty="0" smtClean="0"/>
              <a:t>outputs</a:t>
            </a:r>
          </a:p>
          <a:p>
            <a:r>
              <a:rPr lang="en-US" dirty="0"/>
              <a:t>L</a:t>
            </a:r>
            <a:r>
              <a:rPr lang="en-US" dirty="0" smtClean="0"/>
              <a:t>east </a:t>
            </a:r>
            <a:r>
              <a:rPr lang="en-US" dirty="0"/>
              <a:t>invasive to existing </a:t>
            </a:r>
            <a:r>
              <a:rPr lang="en-US" dirty="0" smtClean="0"/>
              <a:t>implementations</a:t>
            </a:r>
          </a:p>
          <a:p>
            <a:r>
              <a:rPr lang="en-US" dirty="0"/>
              <a:t>A</a:t>
            </a:r>
            <a:r>
              <a:rPr lang="en-US" dirty="0" smtClean="0"/>
              <a:t>ct </a:t>
            </a:r>
            <a:r>
              <a:rPr lang="en-US" dirty="0"/>
              <a:t>as an additional post-processing step </a:t>
            </a:r>
          </a:p>
          <a:p>
            <a:endParaRPr lang="en-US" dirty="0" smtClean="0"/>
          </a:p>
          <a:p>
            <a:endParaRPr lang="en-US" dirty="0"/>
          </a:p>
        </p:txBody>
      </p:sp>
    </p:spTree>
    <p:extLst>
      <p:ext uri="{BB962C8B-B14F-4D97-AF65-F5344CB8AC3E}">
        <p14:creationId xmlns:p14="http://schemas.microsoft.com/office/powerpoint/2010/main" val="8192725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Parallelized</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Mixed</a:t>
            </a:r>
          </a:p>
          <a:p>
            <a:pPr lvl="1"/>
            <a:r>
              <a:rPr lang="en-US" dirty="0" smtClean="0"/>
              <a:t>combines </a:t>
            </a:r>
            <a:r>
              <a:rPr lang="en-US" dirty="0"/>
              <a:t>the results of different recommender systems at the level of the user </a:t>
            </a:r>
            <a:r>
              <a:rPr lang="en-US" dirty="0" smtClean="0"/>
              <a:t>interface</a:t>
            </a:r>
          </a:p>
          <a:p>
            <a:pPr lvl="1"/>
            <a:r>
              <a:rPr lang="en-US" dirty="0" smtClean="0"/>
              <a:t>results </a:t>
            </a:r>
            <a:r>
              <a:rPr lang="en-US" dirty="0"/>
              <a:t>from different techniques are presented together. </a:t>
            </a:r>
            <a:endParaRPr lang="en-US" dirty="0" smtClean="0"/>
          </a:p>
          <a:p>
            <a:r>
              <a:rPr lang="en-US" dirty="0" smtClean="0"/>
              <a:t>Weighted</a:t>
            </a:r>
          </a:p>
          <a:p>
            <a:pPr lvl="1"/>
            <a:r>
              <a:rPr lang="en-US" dirty="0" smtClean="0"/>
              <a:t>combines </a:t>
            </a:r>
            <a:r>
              <a:rPr lang="en-US" dirty="0"/>
              <a:t>the recommendations of two or more recommendation systems by computing weighted sums of their scores. </a:t>
            </a:r>
            <a:endParaRPr lang="en-US" dirty="0" smtClean="0"/>
          </a:p>
          <a:p>
            <a:r>
              <a:rPr lang="en-US" dirty="0" smtClean="0"/>
              <a:t>Switching</a:t>
            </a:r>
          </a:p>
          <a:p>
            <a:pPr lvl="1"/>
            <a:r>
              <a:rPr lang="en-US" dirty="0" smtClean="0"/>
              <a:t>require </a:t>
            </a:r>
            <a:r>
              <a:rPr lang="en-US" dirty="0"/>
              <a:t>an oracle that decides which recommender should be used in a specific situation, depending on the user profile and/or the quality of recommendation results. </a:t>
            </a:r>
          </a:p>
          <a:p>
            <a:endParaRPr lang="en-US" dirty="0"/>
          </a:p>
        </p:txBody>
      </p:sp>
    </p:spTree>
    <p:extLst>
      <p:ext uri="{BB962C8B-B14F-4D97-AF65-F5344CB8AC3E}">
        <p14:creationId xmlns:p14="http://schemas.microsoft.com/office/powerpoint/2010/main" val="4414962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a:t>
            </a:r>
          </a:p>
        </p:txBody>
      </p:sp>
      <p:sp>
        <p:nvSpPr>
          <p:cNvPr id="3" name="Content Placeholder 2"/>
          <p:cNvSpPr>
            <a:spLocks noGrp="1"/>
          </p:cNvSpPr>
          <p:nvPr>
            <p:ph idx="1"/>
          </p:nvPr>
        </p:nvSpPr>
        <p:spPr/>
        <p:txBody>
          <a:bodyPr/>
          <a:lstStyle/>
          <a:p>
            <a:r>
              <a:rPr lang="en-US" dirty="0"/>
              <a:t>I</a:t>
            </a:r>
            <a:r>
              <a:rPr lang="en-US" dirty="0" smtClean="0"/>
              <a:t>mplement </a:t>
            </a:r>
            <a:r>
              <a:rPr lang="en-US" dirty="0"/>
              <a:t>a staged process in which several techniques sequentially build one another before the final one produces recommendations for the </a:t>
            </a:r>
            <a:r>
              <a:rPr lang="en-US" dirty="0" smtClean="0"/>
              <a:t>user</a:t>
            </a:r>
          </a:p>
          <a:p>
            <a:r>
              <a:rPr lang="en-US" dirty="0"/>
              <a:t>M</a:t>
            </a:r>
            <a:r>
              <a:rPr lang="en-US" dirty="0" smtClean="0"/>
              <a:t>ost </a:t>
            </a:r>
            <a:r>
              <a:rPr lang="en-US" dirty="0"/>
              <a:t>ambitious hybridization </a:t>
            </a:r>
            <a:r>
              <a:rPr lang="en-US" dirty="0" smtClean="0"/>
              <a:t>designs </a:t>
            </a:r>
          </a:p>
          <a:p>
            <a:r>
              <a:rPr lang="en-US"/>
              <a:t>R</a:t>
            </a:r>
            <a:r>
              <a:rPr lang="en-US" smtClean="0"/>
              <a:t>equire </a:t>
            </a:r>
            <a:r>
              <a:rPr lang="en-US" dirty="0"/>
              <a:t>deeper insight into algorithm’s functioning to ensure efficient runtime </a:t>
            </a:r>
            <a:r>
              <a:rPr lang="en-US" dirty="0" smtClean="0"/>
              <a:t>computations</a:t>
            </a:r>
          </a:p>
          <a:p>
            <a:endParaRPr lang="en-US" dirty="0"/>
          </a:p>
        </p:txBody>
      </p:sp>
    </p:spTree>
    <p:extLst>
      <p:ext uri="{BB962C8B-B14F-4D97-AF65-F5344CB8AC3E}">
        <p14:creationId xmlns:p14="http://schemas.microsoft.com/office/powerpoint/2010/main" val="15173690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Pipelined </a:t>
            </a:r>
          </a:p>
        </p:txBody>
      </p:sp>
      <p:sp>
        <p:nvSpPr>
          <p:cNvPr id="3" name="Content Placeholder 2"/>
          <p:cNvSpPr>
            <a:spLocks noGrp="1"/>
          </p:cNvSpPr>
          <p:nvPr>
            <p:ph idx="1"/>
          </p:nvPr>
        </p:nvSpPr>
        <p:spPr/>
        <p:txBody>
          <a:bodyPr/>
          <a:lstStyle/>
          <a:p>
            <a:r>
              <a:rPr lang="en-US" dirty="0" smtClean="0"/>
              <a:t>Cascade hybrids</a:t>
            </a:r>
          </a:p>
          <a:p>
            <a:pPr lvl="1"/>
            <a:r>
              <a:rPr lang="en-US" dirty="0" smtClean="0"/>
              <a:t>based </a:t>
            </a:r>
            <a:r>
              <a:rPr lang="en-US" dirty="0"/>
              <a:t>on a sequenced order of </a:t>
            </a:r>
            <a:r>
              <a:rPr lang="en-US" dirty="0" smtClean="0"/>
              <a:t>techniques </a:t>
            </a:r>
          </a:p>
          <a:p>
            <a:pPr lvl="1"/>
            <a:r>
              <a:rPr lang="en-US" dirty="0" smtClean="0"/>
              <a:t>each </a:t>
            </a:r>
            <a:r>
              <a:rPr lang="en-US" dirty="0"/>
              <a:t>succeeding recommender only refines the recommendations of its </a:t>
            </a:r>
            <a:r>
              <a:rPr lang="en-US" dirty="0" smtClean="0"/>
              <a:t>predecessor</a:t>
            </a:r>
          </a:p>
          <a:p>
            <a:r>
              <a:rPr lang="en-US" dirty="0"/>
              <a:t>M</a:t>
            </a:r>
            <a:r>
              <a:rPr lang="en-US" dirty="0" smtClean="0"/>
              <a:t>eta-level hybridization design</a:t>
            </a:r>
          </a:p>
          <a:p>
            <a:pPr lvl="1"/>
            <a:r>
              <a:rPr lang="en-US" dirty="0" smtClean="0"/>
              <a:t>one recommender builds a model that is exploited by the principal recommender to make recommendations</a:t>
            </a:r>
          </a:p>
          <a:p>
            <a:endParaRPr lang="en-US" dirty="0"/>
          </a:p>
        </p:txBody>
      </p:sp>
    </p:spTree>
    <p:extLst>
      <p:ext uri="{BB962C8B-B14F-4D97-AF65-F5344CB8AC3E}">
        <p14:creationId xmlns:p14="http://schemas.microsoft.com/office/powerpoint/2010/main" val="369846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412776"/>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Summary</a:t>
            </a:r>
            <a:endParaRPr lang="en-US" dirty="0"/>
          </a:p>
        </p:txBody>
      </p:sp>
      <p:sp>
        <p:nvSpPr>
          <p:cNvPr id="13" name="Down Arrow Callout 12"/>
          <p:cNvSpPr/>
          <p:nvPr/>
        </p:nvSpPr>
        <p:spPr>
          <a:xfrm>
            <a:off x="467544" y="1772816"/>
            <a:ext cx="2232248" cy="914400"/>
          </a:xfrm>
          <a:prstGeom prst="downArrowCallou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Collaborative Filtering </a:t>
            </a:r>
          </a:p>
        </p:txBody>
      </p:sp>
      <p:sp>
        <p:nvSpPr>
          <p:cNvPr id="14" name="Down Arrow Callout 13"/>
          <p:cNvSpPr/>
          <p:nvPr/>
        </p:nvSpPr>
        <p:spPr>
          <a:xfrm>
            <a:off x="3059832" y="1772816"/>
            <a:ext cx="1584176" cy="914400"/>
          </a:xfrm>
          <a:prstGeom prst="downArrowCallou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Content-based </a:t>
            </a:r>
          </a:p>
        </p:txBody>
      </p:sp>
      <p:sp>
        <p:nvSpPr>
          <p:cNvPr id="15" name="Down Arrow Callout 14"/>
          <p:cNvSpPr/>
          <p:nvPr/>
        </p:nvSpPr>
        <p:spPr>
          <a:xfrm>
            <a:off x="5004048" y="1772816"/>
            <a:ext cx="1872208" cy="914400"/>
          </a:xfrm>
          <a:prstGeom prst="downArrowCallou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Knowledge-based </a:t>
            </a:r>
          </a:p>
        </p:txBody>
      </p:sp>
      <p:sp>
        <p:nvSpPr>
          <p:cNvPr id="16" name="Down Arrow Callout 15"/>
          <p:cNvSpPr/>
          <p:nvPr/>
        </p:nvSpPr>
        <p:spPr>
          <a:xfrm>
            <a:off x="7236296" y="1772816"/>
            <a:ext cx="1440160" cy="914400"/>
          </a:xfrm>
          <a:prstGeom prst="downArrowCallou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Hybrid </a:t>
            </a:r>
          </a:p>
        </p:txBody>
      </p:sp>
      <p:sp>
        <p:nvSpPr>
          <p:cNvPr id="17" name="Rounded Rectangle 16"/>
          <p:cNvSpPr/>
          <p:nvPr/>
        </p:nvSpPr>
        <p:spPr>
          <a:xfrm>
            <a:off x="683568" y="2708920"/>
            <a:ext cx="1719411" cy="82296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dirty="0"/>
              <a:t>User-Based CF</a:t>
            </a:r>
          </a:p>
        </p:txBody>
      </p:sp>
      <p:sp>
        <p:nvSpPr>
          <p:cNvPr id="18" name="Rounded Rectangle 17"/>
          <p:cNvSpPr/>
          <p:nvPr/>
        </p:nvSpPr>
        <p:spPr>
          <a:xfrm>
            <a:off x="683568" y="3717032"/>
            <a:ext cx="1728192" cy="91440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Item-</a:t>
            </a:r>
            <a:r>
              <a:rPr lang="en-US" dirty="0"/>
              <a:t>Based CF</a:t>
            </a:r>
          </a:p>
        </p:txBody>
      </p:sp>
      <p:sp>
        <p:nvSpPr>
          <p:cNvPr id="19" name="Rounded Rectangle 18"/>
          <p:cNvSpPr/>
          <p:nvPr/>
        </p:nvSpPr>
        <p:spPr>
          <a:xfrm>
            <a:off x="683568" y="4797152"/>
            <a:ext cx="1728192" cy="91440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Memory</a:t>
            </a:r>
            <a:r>
              <a:rPr lang="en-US" dirty="0"/>
              <a:t>-Based CF</a:t>
            </a:r>
          </a:p>
        </p:txBody>
      </p:sp>
      <p:sp>
        <p:nvSpPr>
          <p:cNvPr id="20" name="Rounded Rectangle 19"/>
          <p:cNvSpPr/>
          <p:nvPr/>
        </p:nvSpPr>
        <p:spPr>
          <a:xfrm>
            <a:off x="2987824" y="2708920"/>
            <a:ext cx="1719411" cy="82296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dirty="0"/>
              <a:t>Similarity-Based Retrieval</a:t>
            </a:r>
          </a:p>
        </p:txBody>
      </p:sp>
      <p:sp>
        <p:nvSpPr>
          <p:cNvPr id="22" name="Rounded Rectangle 21"/>
          <p:cNvSpPr/>
          <p:nvPr/>
        </p:nvSpPr>
        <p:spPr>
          <a:xfrm>
            <a:off x="5004048" y="3645024"/>
            <a:ext cx="1863427" cy="82296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Case-Based</a:t>
            </a:r>
            <a:endParaRPr lang="en-US" dirty="0"/>
          </a:p>
        </p:txBody>
      </p:sp>
      <p:sp>
        <p:nvSpPr>
          <p:cNvPr id="23" name="Rounded Rectangle 22"/>
          <p:cNvSpPr/>
          <p:nvPr/>
        </p:nvSpPr>
        <p:spPr>
          <a:xfrm>
            <a:off x="5004048" y="2708920"/>
            <a:ext cx="1872208" cy="82296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dirty="0" smtClean="0"/>
              <a:t>Constraint-base</a:t>
            </a:r>
            <a:endParaRPr lang="en-US" dirty="0"/>
          </a:p>
        </p:txBody>
      </p:sp>
      <p:sp>
        <p:nvSpPr>
          <p:cNvPr id="24" name="Rounded Rectangle 23"/>
          <p:cNvSpPr/>
          <p:nvPr/>
        </p:nvSpPr>
        <p:spPr>
          <a:xfrm>
            <a:off x="7164288" y="2708920"/>
            <a:ext cx="1719411" cy="82296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r>
              <a:rPr lang="en-US" dirty="0"/>
              <a:t>Monolithic </a:t>
            </a:r>
          </a:p>
        </p:txBody>
      </p:sp>
      <p:sp>
        <p:nvSpPr>
          <p:cNvPr id="25" name="Rounded Rectangle 24"/>
          <p:cNvSpPr/>
          <p:nvPr/>
        </p:nvSpPr>
        <p:spPr>
          <a:xfrm>
            <a:off x="7164288" y="3717032"/>
            <a:ext cx="1728192" cy="91440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Parallelized </a:t>
            </a:r>
          </a:p>
        </p:txBody>
      </p:sp>
      <p:sp>
        <p:nvSpPr>
          <p:cNvPr id="26" name="Rounded Rectangle 25"/>
          <p:cNvSpPr/>
          <p:nvPr/>
        </p:nvSpPr>
        <p:spPr>
          <a:xfrm>
            <a:off x="7164288" y="4797152"/>
            <a:ext cx="1728192" cy="91440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Pipelined </a:t>
            </a:r>
          </a:p>
        </p:txBody>
      </p:sp>
      <p:sp>
        <p:nvSpPr>
          <p:cNvPr id="21" name="Rounded Rectangle 20"/>
          <p:cNvSpPr/>
          <p:nvPr/>
        </p:nvSpPr>
        <p:spPr>
          <a:xfrm>
            <a:off x="674787" y="5863952"/>
            <a:ext cx="1728192" cy="914400"/>
          </a:xfrm>
          <a:prstGeom prst="roundRect">
            <a:avLst/>
          </a:prstGeom>
          <a:solidFill>
            <a:schemeClr val="accent6">
              <a:lumMod val="75000"/>
            </a:schemeClr>
          </a:solidFill>
          <a:ln>
            <a:solidFill>
              <a:schemeClr val="accent6">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Model-</a:t>
            </a:r>
            <a:r>
              <a:rPr lang="en-US" dirty="0"/>
              <a:t>Based CF</a:t>
            </a:r>
          </a:p>
        </p:txBody>
      </p:sp>
    </p:spTree>
    <p:extLst>
      <p:ext uri="{BB962C8B-B14F-4D97-AF65-F5344CB8AC3E}">
        <p14:creationId xmlns:p14="http://schemas.microsoft.com/office/powerpoint/2010/main" val="1723464518"/>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3"/>
            <a:ext cx="8134672" cy="1470025"/>
          </a:xfrm>
        </p:spPr>
        <p:txBody>
          <a:bodyPr>
            <a:noAutofit/>
          </a:bodyPr>
          <a:lstStyle/>
          <a:p>
            <a:pPr marL="457200" indent="-457200"/>
            <a:r>
              <a:rPr lang="en-US" sz="4000" dirty="0">
                <a:solidFill>
                  <a:schemeClr val="bg1"/>
                </a:solidFill>
              </a:rPr>
              <a:t>Enhance Recommender Systems with User Profiles</a:t>
            </a: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445656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Recommendations Just For You</a:t>
            </a:r>
            <a:endParaRPr lang="en-US" dirty="0"/>
          </a:p>
        </p:txBody>
      </p:sp>
      <p:pic>
        <p:nvPicPr>
          <p:cNvPr id="6" name="Picture 5"/>
          <p:cNvPicPr>
            <a:picLocks noChangeAspect="1"/>
          </p:cNvPicPr>
          <p:nvPr/>
        </p:nvPicPr>
        <p:blipFill>
          <a:blip r:embed="rId2"/>
          <a:stretch>
            <a:fillRect/>
          </a:stretch>
        </p:blipFill>
        <p:spPr>
          <a:xfrm>
            <a:off x="731659" y="1704415"/>
            <a:ext cx="7653074" cy="4925245"/>
          </a:xfrm>
          <a:prstGeom prst="rect">
            <a:avLst/>
          </a:prstGeom>
        </p:spPr>
      </p:pic>
    </p:spTree>
    <p:extLst>
      <p:ext uri="{BB962C8B-B14F-4D97-AF65-F5344CB8AC3E}">
        <p14:creationId xmlns:p14="http://schemas.microsoft.com/office/powerpoint/2010/main" val="12123666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Personalized Recommendations</a:t>
            </a:r>
            <a:endParaRPr lang="en-US" dirty="0"/>
          </a:p>
        </p:txBody>
      </p:sp>
      <p:pic>
        <p:nvPicPr>
          <p:cNvPr id="3" name="Picture 2"/>
          <p:cNvPicPr>
            <a:picLocks noChangeAspect="1"/>
          </p:cNvPicPr>
          <p:nvPr/>
        </p:nvPicPr>
        <p:blipFill>
          <a:blip r:embed="rId2"/>
          <a:stretch>
            <a:fillRect/>
          </a:stretch>
        </p:blipFill>
        <p:spPr>
          <a:xfrm>
            <a:off x="1891266" y="1479925"/>
            <a:ext cx="5378075" cy="5378075"/>
          </a:xfrm>
          <a:prstGeom prst="rect">
            <a:avLst/>
          </a:prstGeom>
        </p:spPr>
      </p:pic>
    </p:spTree>
    <p:extLst>
      <p:ext uri="{BB962C8B-B14F-4D97-AF65-F5344CB8AC3E}">
        <p14:creationId xmlns:p14="http://schemas.microsoft.com/office/powerpoint/2010/main" val="3345473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Using User Profile?</a:t>
            </a:r>
            <a:endParaRPr lang="en-US" dirty="0"/>
          </a:p>
        </p:txBody>
      </p:sp>
      <p:sp>
        <p:nvSpPr>
          <p:cNvPr id="3" name="Content Placeholder 2"/>
          <p:cNvSpPr>
            <a:spLocks noGrp="1"/>
          </p:cNvSpPr>
          <p:nvPr>
            <p:ph idx="1"/>
          </p:nvPr>
        </p:nvSpPr>
        <p:spPr/>
        <p:txBody>
          <a:bodyPr>
            <a:normAutofit fontScale="92500" lnSpcReduction="10000"/>
          </a:bodyPr>
          <a:lstStyle/>
          <a:p>
            <a:r>
              <a:rPr lang="en-US" dirty="0"/>
              <a:t>A profile of the user's interests is used by most recommendation systems</a:t>
            </a:r>
          </a:p>
          <a:p>
            <a:r>
              <a:rPr lang="en-US" dirty="0" smtClean="0"/>
              <a:t>Used to provide </a:t>
            </a:r>
            <a:r>
              <a:rPr lang="en-US" dirty="0"/>
              <a:t>personalized </a:t>
            </a:r>
            <a:r>
              <a:rPr lang="en-US" dirty="0" smtClean="0"/>
              <a:t>recommendations</a:t>
            </a:r>
          </a:p>
          <a:p>
            <a:r>
              <a:rPr lang="en-US" dirty="0" smtClean="0"/>
              <a:t>Describes the </a:t>
            </a:r>
            <a:r>
              <a:rPr lang="en-US" dirty="0"/>
              <a:t>types of items the user </a:t>
            </a:r>
            <a:r>
              <a:rPr lang="en-US" dirty="0" smtClean="0"/>
              <a:t>likes</a:t>
            </a:r>
          </a:p>
          <a:p>
            <a:r>
              <a:rPr lang="en-US" dirty="0" smtClean="0"/>
              <a:t>Compares items </a:t>
            </a:r>
            <a:r>
              <a:rPr lang="en-US" dirty="0"/>
              <a:t>to the user profile to determine what to </a:t>
            </a:r>
            <a:r>
              <a:rPr lang="en-US" dirty="0" smtClean="0"/>
              <a:t>recommend</a:t>
            </a:r>
          </a:p>
          <a:p>
            <a:r>
              <a:rPr lang="en-US" dirty="0" smtClean="0"/>
              <a:t>Created </a:t>
            </a:r>
            <a:r>
              <a:rPr lang="en-US" dirty="0"/>
              <a:t>and updated automatically in response to feedback on the desirability of items that have been presented to the user</a:t>
            </a:r>
            <a:endParaRPr lang="en-US" dirty="0" smtClean="0"/>
          </a:p>
          <a:p>
            <a:endParaRPr lang="en-US" dirty="0"/>
          </a:p>
        </p:txBody>
      </p:sp>
    </p:spTree>
    <p:extLst>
      <p:ext uri="{BB962C8B-B14F-4D97-AF65-F5344CB8AC3E}">
        <p14:creationId xmlns:p14="http://schemas.microsoft.com/office/powerpoint/2010/main" val="5720704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1420291"/>
            <a:ext cx="8134672" cy="1470025"/>
          </a:xfrm>
        </p:spPr>
        <p:txBody>
          <a:bodyPr>
            <a:noAutofit/>
          </a:bodyPr>
          <a:lstStyle/>
          <a:p>
            <a:r>
              <a:rPr lang="en-US" sz="4000" dirty="0">
                <a:solidFill>
                  <a:srgbClr val="FFFFFF"/>
                </a:solidFill>
              </a:rPr>
              <a:t>Accounting for Taste: Using Profile Similarity to Improve Recommender Systems</a:t>
            </a:r>
            <a:br>
              <a:rPr lang="en-US" sz="4000" dirty="0">
                <a:solidFill>
                  <a:srgbClr val="FFFFFF"/>
                </a:solidFill>
              </a:rPr>
            </a:br>
            <a:r>
              <a:rPr lang="en-US" sz="4000" dirty="0">
                <a:solidFill>
                  <a:srgbClr val="FFFFFF"/>
                </a:solidFill>
              </a:rPr>
              <a:t/>
            </a:r>
            <a:br>
              <a:rPr lang="en-US" sz="4000" dirty="0">
                <a:solidFill>
                  <a:srgbClr val="FFFFFF"/>
                </a:solidFill>
              </a:rPr>
            </a:br>
            <a:endParaRPr lang="en-US" sz="4000" dirty="0">
              <a:solidFill>
                <a:srgbClr val="FFFFFF"/>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sz="2800" dirty="0">
                <a:solidFill>
                  <a:srgbClr val="FFFFFF"/>
                </a:solidFill>
              </a:rPr>
              <a:t>Philip </a:t>
            </a:r>
            <a:r>
              <a:rPr lang="en-US" sz="2800" dirty="0" err="1">
                <a:solidFill>
                  <a:srgbClr val="FFFFFF"/>
                </a:solidFill>
              </a:rPr>
              <a:t>Bonhard</a:t>
            </a:r>
            <a:r>
              <a:rPr lang="en-US" sz="2800" dirty="0">
                <a:solidFill>
                  <a:srgbClr val="FFFFFF"/>
                </a:solidFill>
              </a:rPr>
              <a:t> , Clare Harries , John McCarthy , M. Angela S</a:t>
            </a: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7953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US" dirty="0"/>
              <a:t>The Recommender </a:t>
            </a:r>
            <a:r>
              <a:rPr lang="en-US" dirty="0" smtClean="0"/>
              <a:t>System</a:t>
            </a:r>
            <a:endParaRPr lang="en-US" dirty="0"/>
          </a:p>
        </p:txBody>
      </p:sp>
      <p:pic>
        <p:nvPicPr>
          <p:cNvPr id="5" name="Picture 4"/>
          <p:cNvPicPr>
            <a:picLocks noChangeAspect="1"/>
          </p:cNvPicPr>
          <p:nvPr/>
        </p:nvPicPr>
        <p:blipFill>
          <a:blip r:embed="rId2"/>
          <a:stretch>
            <a:fillRect/>
          </a:stretch>
        </p:blipFill>
        <p:spPr>
          <a:xfrm>
            <a:off x="1173413" y="1455862"/>
            <a:ext cx="6643679" cy="4987966"/>
          </a:xfrm>
          <a:prstGeom prst="rect">
            <a:avLst/>
          </a:prstGeom>
        </p:spPr>
      </p:pic>
    </p:spTree>
    <p:extLst>
      <p:ext uri="{BB962C8B-B14F-4D97-AF65-F5344CB8AC3E}">
        <p14:creationId xmlns:p14="http://schemas.microsoft.com/office/powerpoint/2010/main" val="26841111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User</a:t>
            </a:r>
            <a:r>
              <a:rPr lang="en-US" dirty="0"/>
              <a:t>-</a:t>
            </a:r>
            <a:r>
              <a:rPr lang="en-US" dirty="0" smtClean="0"/>
              <a:t>user collaborative </a:t>
            </a:r>
            <a:r>
              <a:rPr lang="en-US" dirty="0"/>
              <a:t>filtering </a:t>
            </a:r>
            <a:r>
              <a:rPr lang="en-US" dirty="0" smtClean="0"/>
              <a:t>comes </a:t>
            </a:r>
            <a:r>
              <a:rPr lang="en-US" dirty="0"/>
              <a:t>closest to emulating real world recommendations </a:t>
            </a:r>
            <a:endParaRPr lang="en-US" dirty="0" smtClean="0"/>
          </a:p>
          <a:p>
            <a:pPr lvl="1"/>
            <a:r>
              <a:rPr lang="en-US" dirty="0" smtClean="0"/>
              <a:t>based </a:t>
            </a:r>
            <a:r>
              <a:rPr lang="en-US" dirty="0"/>
              <a:t>on user rather than item </a:t>
            </a:r>
            <a:r>
              <a:rPr lang="en-US" dirty="0" smtClean="0"/>
              <a:t>matching</a:t>
            </a:r>
          </a:p>
          <a:p>
            <a:r>
              <a:rPr lang="en-US" dirty="0" smtClean="0"/>
              <a:t>Recommender system research focus:</a:t>
            </a:r>
          </a:p>
          <a:p>
            <a:pPr lvl="1"/>
            <a:r>
              <a:rPr lang="en-US" dirty="0" smtClean="0"/>
              <a:t>Precision effectiveness: tested against the real ratings</a:t>
            </a:r>
          </a:p>
          <a:p>
            <a:pPr lvl="1"/>
            <a:r>
              <a:rPr lang="en-US" dirty="0" smtClean="0"/>
              <a:t>Prediction efficiency: computational cost in terms of time and resources for calculating predictions</a:t>
            </a:r>
          </a:p>
          <a:p>
            <a:r>
              <a:rPr lang="en-US" dirty="0"/>
              <a:t>Recommender </a:t>
            </a:r>
            <a:r>
              <a:rPr lang="en-US" dirty="0" smtClean="0"/>
              <a:t>systems can </a:t>
            </a:r>
            <a:r>
              <a:rPr lang="en-US" dirty="0"/>
              <a:t>be made more effective and usable by appropriating some functionality from </a:t>
            </a:r>
            <a:r>
              <a:rPr lang="en-US" dirty="0" smtClean="0"/>
              <a:t>social systems</a:t>
            </a:r>
            <a:endParaRPr lang="en-US" dirty="0"/>
          </a:p>
        </p:txBody>
      </p:sp>
      <p:sp>
        <p:nvSpPr>
          <p:cNvPr id="4" name="Rectangle 3"/>
          <p:cNvSpPr/>
          <p:nvPr/>
        </p:nvSpPr>
        <p:spPr>
          <a:xfrm>
            <a:off x="0" y="6565855"/>
            <a:ext cx="9144000" cy="276999"/>
          </a:xfrm>
          <a:prstGeom prst="rect">
            <a:avLst/>
          </a:prstGeom>
        </p:spPr>
        <p:txBody>
          <a:bodyPr wrap="square">
            <a:spAutoFit/>
          </a:bodyPr>
          <a:lstStyle/>
          <a:p>
            <a:pPr algn="r"/>
            <a:r>
              <a:rPr lang="en-US" sz="1200" dirty="0"/>
              <a:t>Philip </a:t>
            </a:r>
            <a:r>
              <a:rPr lang="en-US" sz="1200" dirty="0" err="1"/>
              <a:t>Bonhard</a:t>
            </a:r>
            <a:r>
              <a:rPr lang="en-US" sz="1200" dirty="0"/>
              <a:t> , Clare Harries , John McCarthy , M. Angela </a:t>
            </a:r>
            <a:r>
              <a:rPr lang="en-US" sz="1200" dirty="0" err="1"/>
              <a:t>Sasse</a:t>
            </a:r>
            <a:r>
              <a:rPr lang="en-US" sz="1200" dirty="0"/>
              <a:t>, Accounting for taste: using profile similarity to improve recommender systems </a:t>
            </a:r>
          </a:p>
        </p:txBody>
      </p:sp>
    </p:spTree>
    <p:extLst>
      <p:ext uri="{BB962C8B-B14F-4D97-AF65-F5344CB8AC3E}">
        <p14:creationId xmlns:p14="http://schemas.microsoft.com/office/powerpoint/2010/main" val="27874886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 </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Independent variables</a:t>
            </a:r>
            <a:r>
              <a:rPr lang="en-US" dirty="0"/>
              <a:t>: recommender profile </a:t>
            </a:r>
            <a:r>
              <a:rPr lang="en-US" dirty="0" smtClean="0"/>
              <a:t>characteristics</a:t>
            </a:r>
          </a:p>
          <a:p>
            <a:pPr lvl="1"/>
            <a:r>
              <a:rPr lang="en-US" dirty="0" smtClean="0"/>
              <a:t>familiarity</a:t>
            </a:r>
            <a:r>
              <a:rPr lang="en-US" dirty="0"/>
              <a:t>, profile similarity, and rating </a:t>
            </a:r>
            <a:r>
              <a:rPr lang="en-US" dirty="0" smtClean="0"/>
              <a:t>overlap</a:t>
            </a:r>
          </a:p>
          <a:p>
            <a:r>
              <a:rPr lang="en-US" dirty="0"/>
              <a:t>D</a:t>
            </a:r>
            <a:r>
              <a:rPr lang="en-US" dirty="0" smtClean="0"/>
              <a:t>ependent variable: choices people make in a recommender </a:t>
            </a:r>
            <a:r>
              <a:rPr lang="en-US" dirty="0"/>
              <a:t>system context</a:t>
            </a:r>
          </a:p>
          <a:p>
            <a:r>
              <a:rPr lang="en-US" dirty="0" smtClean="0"/>
              <a:t>Hypotheses and results:</a:t>
            </a:r>
          </a:p>
          <a:p>
            <a:pPr marL="731520" lvl="1" indent="-457200">
              <a:buFont typeface="+mj-lt"/>
              <a:buAutoNum type="arabicPeriod"/>
            </a:pPr>
            <a:r>
              <a:rPr lang="en-US" dirty="0" smtClean="0"/>
              <a:t>Familiar </a:t>
            </a:r>
            <a:r>
              <a:rPr lang="en-US" dirty="0"/>
              <a:t>recommenders will be </a:t>
            </a:r>
            <a:r>
              <a:rPr lang="en-US" dirty="0" smtClean="0"/>
              <a:t>preferred </a:t>
            </a:r>
          </a:p>
          <a:p>
            <a:pPr lvl="3"/>
            <a:r>
              <a:rPr lang="en-US" dirty="0" smtClean="0"/>
              <a:t>not supported</a:t>
            </a:r>
          </a:p>
          <a:p>
            <a:pPr marL="731520" lvl="1" indent="-457200">
              <a:buFont typeface="+mj-lt"/>
              <a:buAutoNum type="arabicPeriod"/>
            </a:pPr>
            <a:r>
              <a:rPr lang="en-US" dirty="0" smtClean="0"/>
              <a:t>Similar </a:t>
            </a:r>
            <a:r>
              <a:rPr lang="en-US" dirty="0"/>
              <a:t>recommenders will be </a:t>
            </a:r>
            <a:r>
              <a:rPr lang="en-US" dirty="0" smtClean="0"/>
              <a:t>preferred </a:t>
            </a:r>
          </a:p>
          <a:p>
            <a:pPr lvl="3"/>
            <a:r>
              <a:rPr lang="en-US" dirty="0"/>
              <a:t>overwhelmingly supported</a:t>
            </a:r>
            <a:endParaRPr lang="en-US" dirty="0" smtClean="0"/>
          </a:p>
          <a:p>
            <a:pPr marL="731520" lvl="1" indent="-457200">
              <a:buFont typeface="+mj-lt"/>
              <a:buAutoNum type="arabicPeriod"/>
            </a:pPr>
            <a:r>
              <a:rPr lang="en-US" dirty="0"/>
              <a:t>Recommenders with high rating overlap will be </a:t>
            </a:r>
            <a:r>
              <a:rPr lang="en-US" dirty="0" smtClean="0"/>
              <a:t>preferred</a:t>
            </a:r>
          </a:p>
          <a:p>
            <a:pPr lvl="3"/>
            <a:r>
              <a:rPr lang="en-US" dirty="0" smtClean="0"/>
              <a:t>supported</a:t>
            </a:r>
            <a:endParaRPr lang="en-US" dirty="0"/>
          </a:p>
        </p:txBody>
      </p:sp>
      <p:sp>
        <p:nvSpPr>
          <p:cNvPr id="4" name="Rectangle 3"/>
          <p:cNvSpPr/>
          <p:nvPr/>
        </p:nvSpPr>
        <p:spPr>
          <a:xfrm>
            <a:off x="0" y="6581001"/>
            <a:ext cx="9142361" cy="276999"/>
          </a:xfrm>
          <a:prstGeom prst="rect">
            <a:avLst/>
          </a:prstGeom>
        </p:spPr>
        <p:txBody>
          <a:bodyPr wrap="square">
            <a:spAutoFit/>
          </a:bodyPr>
          <a:lstStyle/>
          <a:p>
            <a:pPr algn="r"/>
            <a:r>
              <a:rPr lang="en-US" sz="1200" dirty="0"/>
              <a:t>Philip </a:t>
            </a:r>
            <a:r>
              <a:rPr lang="en-US" sz="1200" dirty="0" err="1"/>
              <a:t>Bonhard</a:t>
            </a:r>
            <a:r>
              <a:rPr lang="en-US" sz="1200" dirty="0"/>
              <a:t> , Clare Harries , John McCarthy , M. Angela </a:t>
            </a:r>
            <a:r>
              <a:rPr lang="en-US" sz="1200" dirty="0" err="1"/>
              <a:t>Sasse</a:t>
            </a:r>
            <a:r>
              <a:rPr lang="en-US" sz="1200" dirty="0"/>
              <a:t>, Accounting for taste: using profile similarity to improve recommender systems </a:t>
            </a:r>
          </a:p>
        </p:txBody>
      </p:sp>
    </p:spTree>
    <p:extLst>
      <p:ext uri="{BB962C8B-B14F-4D97-AF65-F5344CB8AC3E}">
        <p14:creationId xmlns:p14="http://schemas.microsoft.com/office/powerpoint/2010/main" val="14379473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a:t>
            </a:r>
            <a:endParaRPr lang="en-US" dirty="0"/>
          </a:p>
        </p:txBody>
      </p:sp>
      <p:pic>
        <p:nvPicPr>
          <p:cNvPr id="6" name="Picture 5" descr="Screen Shot 2016-04-25 at 11.01.4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17558" y="3756322"/>
            <a:ext cx="4726442" cy="2824679"/>
          </a:xfrm>
          <a:prstGeom prst="rect">
            <a:avLst/>
          </a:prstGeom>
        </p:spPr>
      </p:pic>
      <p:sp>
        <p:nvSpPr>
          <p:cNvPr id="7" name="Rectangle 6"/>
          <p:cNvSpPr/>
          <p:nvPr/>
        </p:nvSpPr>
        <p:spPr>
          <a:xfrm>
            <a:off x="0" y="6581001"/>
            <a:ext cx="9142361" cy="276999"/>
          </a:xfrm>
          <a:prstGeom prst="rect">
            <a:avLst/>
          </a:prstGeom>
        </p:spPr>
        <p:txBody>
          <a:bodyPr wrap="square">
            <a:spAutoFit/>
          </a:bodyPr>
          <a:lstStyle/>
          <a:p>
            <a:pPr algn="r"/>
            <a:r>
              <a:rPr lang="en-US" sz="1200" dirty="0"/>
              <a:t>Philip </a:t>
            </a:r>
            <a:r>
              <a:rPr lang="en-US" sz="1200" dirty="0" err="1"/>
              <a:t>Bonhard</a:t>
            </a:r>
            <a:r>
              <a:rPr lang="en-US" sz="1200" dirty="0"/>
              <a:t> , Clare Harries , John McCarthy , M. Angela </a:t>
            </a:r>
            <a:r>
              <a:rPr lang="en-US" sz="1200" dirty="0" err="1"/>
              <a:t>Sasse</a:t>
            </a:r>
            <a:r>
              <a:rPr lang="en-US" sz="1200" dirty="0"/>
              <a:t>, Accounting for taste: using profile similarity to improve recommender systems </a:t>
            </a:r>
          </a:p>
        </p:txBody>
      </p:sp>
      <p:pic>
        <p:nvPicPr>
          <p:cNvPr id="5" name="Picture 4" descr="Screen Shot 2016-04-25 at 11.01.32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413554"/>
            <a:ext cx="4523860" cy="3473678"/>
          </a:xfrm>
          <a:prstGeom prst="rect">
            <a:avLst/>
          </a:prstGeom>
        </p:spPr>
      </p:pic>
    </p:spTree>
    <p:extLst>
      <p:ext uri="{BB962C8B-B14F-4D97-AF65-F5344CB8AC3E}">
        <p14:creationId xmlns:p14="http://schemas.microsoft.com/office/powerpoint/2010/main" val="6902375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Rating overlap </a:t>
            </a:r>
            <a:r>
              <a:rPr lang="en-US" dirty="0"/>
              <a:t>in combination with profile similarity can be a powerful source of information for a decision-maker when judging the validity of a </a:t>
            </a:r>
            <a:r>
              <a:rPr lang="en-US" dirty="0" smtClean="0"/>
              <a:t>recommendation</a:t>
            </a:r>
          </a:p>
          <a:p>
            <a:r>
              <a:rPr lang="en-US" dirty="0" smtClean="0"/>
              <a:t>Participants were </a:t>
            </a:r>
            <a:r>
              <a:rPr lang="en-US" dirty="0"/>
              <a:t>more confident in their choices when the recommender had a high rating overlap with them in combination with a similar </a:t>
            </a:r>
            <a:r>
              <a:rPr lang="en-US" dirty="0" smtClean="0"/>
              <a:t>profile</a:t>
            </a:r>
          </a:p>
          <a:p>
            <a:r>
              <a:rPr lang="en-US" dirty="0" smtClean="0"/>
              <a:t>Decision</a:t>
            </a:r>
            <a:r>
              <a:rPr lang="en-US" dirty="0"/>
              <a:t>-makers trust recommenders more when they have </a:t>
            </a:r>
            <a:r>
              <a:rPr lang="en-US" dirty="0" smtClean="0"/>
              <a:t>high </a:t>
            </a:r>
            <a:r>
              <a:rPr lang="en-US" dirty="0"/>
              <a:t>rating </a:t>
            </a:r>
            <a:r>
              <a:rPr lang="en-US" dirty="0" smtClean="0"/>
              <a:t>overlap and a </a:t>
            </a:r>
            <a:r>
              <a:rPr lang="en-US" dirty="0"/>
              <a:t>similar profile</a:t>
            </a:r>
          </a:p>
          <a:p>
            <a:endParaRPr lang="en-US" dirty="0"/>
          </a:p>
        </p:txBody>
      </p:sp>
      <p:sp>
        <p:nvSpPr>
          <p:cNvPr id="4" name="Rectangle 3"/>
          <p:cNvSpPr/>
          <p:nvPr/>
        </p:nvSpPr>
        <p:spPr>
          <a:xfrm>
            <a:off x="1639" y="6577202"/>
            <a:ext cx="9142361" cy="276999"/>
          </a:xfrm>
          <a:prstGeom prst="rect">
            <a:avLst/>
          </a:prstGeom>
        </p:spPr>
        <p:txBody>
          <a:bodyPr wrap="square">
            <a:spAutoFit/>
          </a:bodyPr>
          <a:lstStyle/>
          <a:p>
            <a:pPr algn="r"/>
            <a:r>
              <a:rPr lang="en-US" sz="1200" dirty="0"/>
              <a:t>Philip </a:t>
            </a:r>
            <a:r>
              <a:rPr lang="en-US" sz="1200" dirty="0" err="1"/>
              <a:t>Bonhard</a:t>
            </a:r>
            <a:r>
              <a:rPr lang="en-US" sz="1200" dirty="0"/>
              <a:t> , Clare Harries , John McCarthy , M. Angela </a:t>
            </a:r>
            <a:r>
              <a:rPr lang="en-US" sz="1200" dirty="0" err="1"/>
              <a:t>Sasse</a:t>
            </a:r>
            <a:r>
              <a:rPr lang="en-US" sz="1200" dirty="0"/>
              <a:t>, Accounting for taste: using profile similarity to improve recommender systems </a:t>
            </a:r>
          </a:p>
        </p:txBody>
      </p:sp>
    </p:spTree>
    <p:extLst>
      <p:ext uri="{BB962C8B-B14F-4D97-AF65-F5344CB8AC3E}">
        <p14:creationId xmlns:p14="http://schemas.microsoft.com/office/powerpoint/2010/main" val="11011131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155304"/>
            <a:ext cx="8134672" cy="1470025"/>
          </a:xfrm>
        </p:spPr>
        <p:txBody>
          <a:bodyPr>
            <a:noAutofit/>
          </a:bodyPr>
          <a:lstStyle/>
          <a:p>
            <a:pPr marL="457200" indent="-457200"/>
            <a:r>
              <a:rPr lang="en-US" sz="4800" dirty="0">
                <a:solidFill>
                  <a:schemeClr val="bg1"/>
                </a:solidFill>
              </a:rPr>
              <a:t>Leveraging Tagging Systems with User </a:t>
            </a:r>
            <a:r>
              <a:rPr lang="en-US" sz="4800" dirty="0" smtClean="0">
                <a:solidFill>
                  <a:schemeClr val="bg1"/>
                </a:solidFill>
              </a:rPr>
              <a:t>Information</a:t>
            </a:r>
            <a:endParaRPr lang="en-US" sz="4800" dirty="0">
              <a:solidFill>
                <a:schemeClr val="bg1"/>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290533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Recommender System </a:t>
            </a:r>
            <a:endParaRPr lang="en-US" dirty="0"/>
          </a:p>
        </p:txBody>
      </p:sp>
      <p:pic>
        <p:nvPicPr>
          <p:cNvPr id="5" name="Picture 4"/>
          <p:cNvPicPr>
            <a:picLocks noChangeAspect="1"/>
          </p:cNvPicPr>
          <p:nvPr/>
        </p:nvPicPr>
        <p:blipFill>
          <a:blip r:embed="rId2"/>
          <a:stretch>
            <a:fillRect/>
          </a:stretch>
        </p:blipFill>
        <p:spPr>
          <a:xfrm>
            <a:off x="183000" y="1571515"/>
            <a:ext cx="4880710" cy="2266480"/>
          </a:xfrm>
          <a:prstGeom prst="rect">
            <a:avLst/>
          </a:prstGeom>
        </p:spPr>
      </p:pic>
      <p:pic>
        <p:nvPicPr>
          <p:cNvPr id="6" name="Picture 5"/>
          <p:cNvPicPr>
            <a:picLocks noChangeAspect="1"/>
          </p:cNvPicPr>
          <p:nvPr/>
        </p:nvPicPr>
        <p:blipFill>
          <a:blip r:embed="rId3"/>
          <a:stretch>
            <a:fillRect/>
          </a:stretch>
        </p:blipFill>
        <p:spPr>
          <a:xfrm>
            <a:off x="3906778" y="3837995"/>
            <a:ext cx="4973290" cy="2851353"/>
          </a:xfrm>
          <a:prstGeom prst="rect">
            <a:avLst/>
          </a:prstGeom>
        </p:spPr>
      </p:pic>
    </p:spTree>
    <p:extLst>
      <p:ext uri="{BB962C8B-B14F-4D97-AF65-F5344CB8AC3E}">
        <p14:creationId xmlns:p14="http://schemas.microsoft.com/office/powerpoint/2010/main" val="1818753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Tagging </a:t>
            </a:r>
            <a:endParaRPr lang="en-US" dirty="0"/>
          </a:p>
        </p:txBody>
      </p:sp>
      <p:sp>
        <p:nvSpPr>
          <p:cNvPr id="3" name="Content Placeholder 2"/>
          <p:cNvSpPr>
            <a:spLocks noGrp="1"/>
          </p:cNvSpPr>
          <p:nvPr>
            <p:ph idx="1"/>
          </p:nvPr>
        </p:nvSpPr>
        <p:spPr/>
        <p:txBody>
          <a:bodyPr>
            <a:normAutofit/>
          </a:bodyPr>
          <a:lstStyle/>
          <a:p>
            <a:r>
              <a:rPr lang="en-US" dirty="0" smtClean="0"/>
              <a:t>The </a:t>
            </a:r>
            <a:r>
              <a:rPr lang="en-US" dirty="0"/>
              <a:t>process of assigning metadata in the form of keywords to shared content by many users </a:t>
            </a:r>
          </a:p>
          <a:p>
            <a:r>
              <a:rPr lang="en-US" dirty="0" smtClean="0"/>
              <a:t>An </a:t>
            </a:r>
            <a:r>
              <a:rPr lang="en-US" dirty="0"/>
              <a:t>important way to provide information about resources on the Web </a:t>
            </a:r>
          </a:p>
          <a:p>
            <a:r>
              <a:rPr lang="en-US" dirty="0"/>
              <a:t>E</a:t>
            </a:r>
            <a:r>
              <a:rPr lang="en-US" dirty="0" smtClean="0"/>
              <a:t>nable </a:t>
            </a:r>
            <a:r>
              <a:rPr lang="en-US" dirty="0"/>
              <a:t>the organization of information within personal information spaces that can </a:t>
            </a:r>
            <a:r>
              <a:rPr lang="en-US" dirty="0" smtClean="0"/>
              <a:t>be shared</a:t>
            </a:r>
            <a:endParaRPr lang="en-US" dirty="0"/>
          </a:p>
          <a:p>
            <a:endParaRPr lang="en-US" dirty="0"/>
          </a:p>
        </p:txBody>
      </p:sp>
    </p:spTree>
    <p:extLst>
      <p:ext uri="{BB962C8B-B14F-4D97-AF65-F5344CB8AC3E}">
        <p14:creationId xmlns:p14="http://schemas.microsoft.com/office/powerpoint/2010/main" val="7944010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a:t>
            </a:r>
            <a:r>
              <a:rPr lang="en-US" dirty="0" smtClean="0"/>
              <a:t>Tagging Systems</a:t>
            </a:r>
            <a:endParaRPr lang="en-US" dirty="0"/>
          </a:p>
        </p:txBody>
      </p:sp>
      <p:sp>
        <p:nvSpPr>
          <p:cNvPr id="3" name="Content Placeholder 2"/>
          <p:cNvSpPr>
            <a:spLocks noGrp="1"/>
          </p:cNvSpPr>
          <p:nvPr>
            <p:ph idx="1"/>
          </p:nvPr>
        </p:nvSpPr>
        <p:spPr/>
        <p:txBody>
          <a:bodyPr>
            <a:normAutofit lnSpcReduction="10000"/>
          </a:bodyPr>
          <a:lstStyle/>
          <a:p>
            <a:r>
              <a:rPr lang="en-US" dirty="0" smtClean="0"/>
              <a:t>Folksonomies</a:t>
            </a:r>
          </a:p>
          <a:p>
            <a:r>
              <a:rPr lang="en-US" dirty="0" smtClean="0"/>
              <a:t>Allow users </a:t>
            </a:r>
            <a:r>
              <a:rPr lang="en-US" dirty="0"/>
              <a:t>to tag documents, share their tags, and search for documents based on these </a:t>
            </a:r>
            <a:r>
              <a:rPr lang="en-US" dirty="0" smtClean="0"/>
              <a:t>tags</a:t>
            </a:r>
          </a:p>
          <a:p>
            <a:r>
              <a:rPr lang="en-US" dirty="0"/>
              <a:t>Collaborative </a:t>
            </a:r>
            <a:r>
              <a:rPr lang="en-US" dirty="0" smtClean="0"/>
              <a:t>tagging</a:t>
            </a:r>
          </a:p>
          <a:p>
            <a:pPr lvl="1"/>
            <a:r>
              <a:rPr lang="en-US" dirty="0" smtClean="0"/>
              <a:t>tagging </a:t>
            </a:r>
            <a:r>
              <a:rPr lang="en-US" dirty="0"/>
              <a:t>of a collection of documents commonly accessible to a large </a:t>
            </a:r>
            <a:r>
              <a:rPr lang="en-US" dirty="0" smtClean="0"/>
              <a:t>group</a:t>
            </a:r>
          </a:p>
          <a:p>
            <a:r>
              <a:rPr lang="en-US" dirty="0" smtClean="0"/>
              <a:t>Social bookmarking</a:t>
            </a:r>
          </a:p>
          <a:p>
            <a:pPr lvl="1"/>
            <a:r>
              <a:rPr lang="en-US" dirty="0" smtClean="0"/>
              <a:t>tagging </a:t>
            </a:r>
            <a:r>
              <a:rPr lang="en-US" dirty="0"/>
              <a:t>contents located all over the </a:t>
            </a:r>
            <a:r>
              <a:rPr lang="en-US" dirty="0" smtClean="0"/>
              <a:t>Web</a:t>
            </a:r>
            <a:endParaRPr lang="en-US" dirty="0"/>
          </a:p>
        </p:txBody>
      </p:sp>
    </p:spTree>
    <p:extLst>
      <p:ext uri="{BB962C8B-B14F-4D97-AF65-F5344CB8AC3E}">
        <p14:creationId xmlns:p14="http://schemas.microsoft.com/office/powerpoint/2010/main" val="20820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 Recommendation </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Recommend </a:t>
            </a:r>
            <a:r>
              <a:rPr lang="en-US" dirty="0"/>
              <a:t>relevant tags for an untagged user resource</a:t>
            </a:r>
          </a:p>
          <a:p>
            <a:r>
              <a:rPr lang="en-US" dirty="0" smtClean="0"/>
              <a:t>Integrative </a:t>
            </a:r>
            <a:r>
              <a:rPr lang="en-US" dirty="0"/>
              <a:t>models that leverage all three dimensions of a social annotation system (users, resources, tags) produce superior results </a:t>
            </a:r>
            <a:endParaRPr lang="en-US" dirty="0" smtClean="0"/>
          </a:p>
          <a:p>
            <a:r>
              <a:rPr lang="en-US" dirty="0" smtClean="0"/>
              <a:t>Various purposes:</a:t>
            </a:r>
          </a:p>
          <a:p>
            <a:pPr lvl="1"/>
            <a:r>
              <a:rPr lang="en-US" dirty="0" smtClean="0"/>
              <a:t>Increase the </a:t>
            </a:r>
            <a:r>
              <a:rPr lang="en-US" dirty="0"/>
              <a:t>chances of getting a resource annotated</a:t>
            </a:r>
            <a:endParaRPr lang="en-US" dirty="0" smtClean="0"/>
          </a:p>
          <a:p>
            <a:pPr lvl="1"/>
            <a:r>
              <a:rPr lang="en-US" dirty="0" smtClean="0"/>
              <a:t>Remind users </a:t>
            </a:r>
            <a:r>
              <a:rPr lang="en-US" dirty="0"/>
              <a:t>what a resource is </a:t>
            </a:r>
            <a:r>
              <a:rPr lang="en-US" dirty="0" smtClean="0"/>
              <a:t>about</a:t>
            </a:r>
          </a:p>
          <a:p>
            <a:pPr lvl="1"/>
            <a:r>
              <a:rPr lang="en-US" dirty="0" smtClean="0"/>
              <a:t>Lazy annotation </a:t>
            </a:r>
          </a:p>
          <a:p>
            <a:pPr lvl="1"/>
            <a:r>
              <a:rPr lang="is-IS" dirty="0" smtClean="0"/>
              <a:t>… </a:t>
            </a:r>
            <a:endParaRPr lang="en-US" dirty="0" smtClean="0"/>
          </a:p>
          <a:p>
            <a:endParaRPr lang="en-US" dirty="0"/>
          </a:p>
          <a:p>
            <a:endParaRPr lang="en-US" dirty="0"/>
          </a:p>
        </p:txBody>
      </p:sp>
    </p:spTree>
    <p:extLst>
      <p:ext uri="{BB962C8B-B14F-4D97-AF65-F5344CB8AC3E}">
        <p14:creationId xmlns:p14="http://schemas.microsoft.com/office/powerpoint/2010/main" val="22613799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Benefits of Collaborative Tagging Systems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Lowers </a:t>
            </a:r>
            <a:r>
              <a:rPr lang="en-US" dirty="0"/>
              <a:t>costs </a:t>
            </a:r>
            <a:endParaRPr lang="en-US" dirty="0" smtClean="0"/>
          </a:p>
          <a:p>
            <a:pPr lvl="1"/>
            <a:r>
              <a:rPr lang="en-US" dirty="0" smtClean="0"/>
              <a:t>no </a:t>
            </a:r>
            <a:r>
              <a:rPr lang="en-US" dirty="0"/>
              <a:t>complicated, hierarchically organized nomenclature to </a:t>
            </a:r>
            <a:r>
              <a:rPr lang="en-US" dirty="0" smtClean="0"/>
              <a:t>learn</a:t>
            </a:r>
          </a:p>
          <a:p>
            <a:r>
              <a:rPr lang="en-US" dirty="0" smtClean="0"/>
              <a:t>Respond quickly </a:t>
            </a:r>
            <a:r>
              <a:rPr lang="en-US" dirty="0"/>
              <a:t>to changes and innovations in the way users categorize </a:t>
            </a:r>
            <a:r>
              <a:rPr lang="en-US" dirty="0" smtClean="0"/>
              <a:t>content</a:t>
            </a:r>
          </a:p>
          <a:p>
            <a:pPr lvl="1"/>
            <a:r>
              <a:rPr lang="en-US" dirty="0" smtClean="0"/>
              <a:t>inherently </a:t>
            </a:r>
            <a:r>
              <a:rPr lang="en-US" dirty="0"/>
              <a:t>open-</a:t>
            </a:r>
            <a:r>
              <a:rPr lang="en-US" dirty="0" smtClean="0"/>
              <a:t>ended</a:t>
            </a:r>
            <a:endParaRPr lang="en-US" dirty="0"/>
          </a:p>
          <a:p>
            <a:r>
              <a:rPr lang="en-US" dirty="0" smtClean="0"/>
              <a:t>Allow </a:t>
            </a:r>
            <a:r>
              <a:rPr lang="en-US" dirty="0"/>
              <a:t>a user to search for the content that the user has tagged using a personal </a:t>
            </a:r>
            <a:r>
              <a:rPr lang="en-US" dirty="0" smtClean="0"/>
              <a:t>vocabulary</a:t>
            </a:r>
          </a:p>
          <a:p>
            <a:r>
              <a:rPr lang="en-US" dirty="0"/>
              <a:t>A</a:t>
            </a:r>
            <a:r>
              <a:rPr lang="en-US" dirty="0" smtClean="0"/>
              <a:t>ssist </a:t>
            </a:r>
            <a:r>
              <a:rPr lang="en-US" dirty="0"/>
              <a:t>navigation by providing dynamic hyperlinks among tags, documents and </a:t>
            </a:r>
            <a:r>
              <a:rPr lang="en-US" dirty="0" smtClean="0"/>
              <a:t>users</a:t>
            </a:r>
            <a:endParaRPr lang="en-US" dirty="0"/>
          </a:p>
        </p:txBody>
      </p:sp>
    </p:spTree>
    <p:extLst>
      <p:ext uri="{BB962C8B-B14F-4D97-AF65-F5344CB8AC3E}">
        <p14:creationId xmlns:p14="http://schemas.microsoft.com/office/powerpoint/2010/main" val="2550013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457200" indent="-457200"/>
            <a:r>
              <a:rPr lang="en-US" dirty="0"/>
              <a:t>The Recommender </a:t>
            </a:r>
            <a:r>
              <a:rPr lang="en-US" dirty="0" smtClean="0"/>
              <a:t>System</a:t>
            </a:r>
            <a:endParaRPr lang="en-US" dirty="0"/>
          </a:p>
        </p:txBody>
      </p:sp>
      <p:sp>
        <p:nvSpPr>
          <p:cNvPr id="3" name="Content Placeholder 2"/>
          <p:cNvSpPr>
            <a:spLocks noGrp="1"/>
          </p:cNvSpPr>
          <p:nvPr>
            <p:ph idx="1"/>
          </p:nvPr>
        </p:nvSpPr>
        <p:spPr/>
        <p:txBody>
          <a:bodyPr>
            <a:normAutofit lnSpcReduction="10000"/>
          </a:bodyPr>
          <a:lstStyle/>
          <a:p>
            <a:r>
              <a:rPr lang="en-US" dirty="0"/>
              <a:t>Traditional definition: Estimate a utility function that automatically predicts how a user will like an </a:t>
            </a:r>
            <a:r>
              <a:rPr lang="en-US" dirty="0" smtClean="0"/>
              <a:t>item.</a:t>
            </a:r>
          </a:p>
          <a:p>
            <a:r>
              <a:rPr lang="en-US" dirty="0"/>
              <a:t>Based </a:t>
            </a:r>
            <a:r>
              <a:rPr lang="en-US" dirty="0" smtClean="0"/>
              <a:t>on:</a:t>
            </a:r>
          </a:p>
          <a:p>
            <a:pPr lvl="1"/>
            <a:r>
              <a:rPr lang="en-US" dirty="0" smtClean="0"/>
              <a:t>Past </a:t>
            </a:r>
            <a:r>
              <a:rPr lang="en-US" dirty="0"/>
              <a:t>behavior </a:t>
            </a:r>
          </a:p>
          <a:p>
            <a:pPr lvl="1"/>
            <a:r>
              <a:rPr lang="en-US" dirty="0" smtClean="0"/>
              <a:t>Relations </a:t>
            </a:r>
            <a:r>
              <a:rPr lang="en-US" dirty="0"/>
              <a:t>to other </a:t>
            </a:r>
            <a:r>
              <a:rPr lang="en-US" dirty="0" smtClean="0"/>
              <a:t>users</a:t>
            </a:r>
          </a:p>
          <a:p>
            <a:pPr lvl="1"/>
            <a:r>
              <a:rPr lang="en-US" dirty="0" smtClean="0"/>
              <a:t>Item </a:t>
            </a:r>
            <a:r>
              <a:rPr lang="en-US" dirty="0"/>
              <a:t>similarity </a:t>
            </a:r>
          </a:p>
          <a:p>
            <a:pPr lvl="1"/>
            <a:r>
              <a:rPr lang="en-US" dirty="0" smtClean="0"/>
              <a:t>Context</a:t>
            </a:r>
          </a:p>
          <a:p>
            <a:pPr lvl="1"/>
            <a:r>
              <a:rPr lang="is-IS" dirty="0" smtClean="0"/>
              <a:t>…</a:t>
            </a:r>
            <a:endParaRPr lang="en-US" dirty="0"/>
          </a:p>
        </p:txBody>
      </p:sp>
    </p:spTree>
    <p:extLst>
      <p:ext uri="{BB962C8B-B14F-4D97-AF65-F5344CB8AC3E}">
        <p14:creationId xmlns:p14="http://schemas.microsoft.com/office/powerpoint/2010/main" val="276385188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Challenges of Collaborative Tagging Systems</a:t>
            </a:r>
            <a:endParaRPr lang="en-US" dirty="0"/>
          </a:p>
        </p:txBody>
      </p:sp>
      <p:sp>
        <p:nvSpPr>
          <p:cNvPr id="3" name="Content Placeholder 2"/>
          <p:cNvSpPr>
            <a:spLocks noGrp="1"/>
          </p:cNvSpPr>
          <p:nvPr>
            <p:ph idx="1"/>
          </p:nvPr>
        </p:nvSpPr>
        <p:spPr/>
        <p:txBody>
          <a:bodyPr>
            <a:normAutofit fontScale="70000" lnSpcReduction="20000"/>
          </a:bodyPr>
          <a:lstStyle/>
          <a:p>
            <a:r>
              <a:rPr lang="en-US" dirty="0"/>
              <a:t>Too much freedom of choice of tags </a:t>
            </a:r>
          </a:p>
          <a:p>
            <a:pPr lvl="1"/>
            <a:r>
              <a:rPr lang="en-US" dirty="0"/>
              <a:t>Polysemy: words having multiple related meanings </a:t>
            </a:r>
          </a:p>
          <a:p>
            <a:pPr lvl="1"/>
            <a:r>
              <a:rPr lang="en-US" dirty="0"/>
              <a:t>Synonymy: multiple words having the same or similar </a:t>
            </a:r>
            <a:r>
              <a:rPr lang="en-US" dirty="0" smtClean="0"/>
              <a:t>meanings</a:t>
            </a:r>
          </a:p>
          <a:p>
            <a:r>
              <a:rPr lang="en-US" dirty="0" smtClean="0"/>
              <a:t>Challenges in support </a:t>
            </a:r>
            <a:r>
              <a:rPr lang="en-US" dirty="0"/>
              <a:t>knowledge management activities in an organization </a:t>
            </a:r>
            <a:endParaRPr lang="en-US" dirty="0" smtClean="0"/>
          </a:p>
          <a:p>
            <a:r>
              <a:rPr lang="en-US" dirty="0" smtClean="0"/>
              <a:t>Challenges </a:t>
            </a:r>
            <a:r>
              <a:rPr lang="en-US" dirty="0"/>
              <a:t>in </a:t>
            </a:r>
            <a:r>
              <a:rPr lang="en-US" dirty="0" smtClean="0"/>
              <a:t>identifying </a:t>
            </a:r>
            <a:r>
              <a:rPr lang="en-US" dirty="0"/>
              <a:t>communities of common </a:t>
            </a:r>
            <a:r>
              <a:rPr lang="en-US" dirty="0" smtClean="0"/>
              <a:t>interest </a:t>
            </a:r>
          </a:p>
          <a:p>
            <a:r>
              <a:rPr lang="en-US" dirty="0"/>
              <a:t>Challenges in </a:t>
            </a:r>
            <a:r>
              <a:rPr lang="en-US" dirty="0" smtClean="0"/>
              <a:t>identifying </a:t>
            </a:r>
            <a:r>
              <a:rPr lang="en-US" dirty="0"/>
              <a:t>information leaders or domain </a:t>
            </a:r>
            <a:r>
              <a:rPr lang="en-US" dirty="0" smtClean="0"/>
              <a:t>experts</a:t>
            </a:r>
            <a:endParaRPr lang="en-US" dirty="0"/>
          </a:p>
          <a:p>
            <a:r>
              <a:rPr lang="en-US" dirty="0"/>
              <a:t>Lack of a document hierarchy prevents it from being widely adopted by enterprises</a:t>
            </a:r>
          </a:p>
          <a:p>
            <a:pPr lvl="1"/>
            <a:r>
              <a:rPr lang="en-US" dirty="0"/>
              <a:t>Organizations need systematic mechanisms of storing and retrieving </a:t>
            </a:r>
            <a:r>
              <a:rPr lang="en-US" dirty="0" smtClean="0"/>
              <a:t>documents</a:t>
            </a:r>
          </a:p>
        </p:txBody>
      </p:sp>
    </p:spTree>
    <p:extLst>
      <p:ext uri="{BB962C8B-B14F-4D97-AF65-F5344CB8AC3E}">
        <p14:creationId xmlns:p14="http://schemas.microsoft.com/office/powerpoint/2010/main" val="40255192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1420291"/>
            <a:ext cx="8134672" cy="1470025"/>
          </a:xfrm>
        </p:spPr>
        <p:txBody>
          <a:bodyPr>
            <a:noAutofit/>
          </a:bodyPr>
          <a:lstStyle/>
          <a:p>
            <a:r>
              <a:rPr lang="en-US" sz="4000" dirty="0">
                <a:solidFill>
                  <a:schemeClr val="bg1"/>
                </a:solidFill>
              </a:rPr>
              <a:t>A Personalized Recommender System Based on Users’ Information In Folksonomies</a:t>
            </a:r>
            <a:br>
              <a:rPr lang="en-US" sz="4000" dirty="0">
                <a:solidFill>
                  <a:schemeClr val="bg1"/>
                </a:solidFill>
              </a:rPr>
            </a:br>
            <a:endParaRPr lang="en-US" sz="4000" b="1" dirty="0">
              <a:solidFill>
                <a:schemeClr val="bg1"/>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sz="2800" dirty="0" smtClean="0">
                <a:solidFill>
                  <a:srgbClr val="FFFFFF"/>
                </a:solidFill>
              </a:rPr>
              <a:t>Mohamed </a:t>
            </a:r>
            <a:r>
              <a:rPr lang="en-US" sz="2800" dirty="0">
                <a:solidFill>
                  <a:srgbClr val="FFFFFF"/>
                </a:solidFill>
              </a:rPr>
              <a:t>Nader </a:t>
            </a:r>
            <a:r>
              <a:rPr lang="en-US" sz="2800" dirty="0" err="1">
                <a:solidFill>
                  <a:srgbClr val="FFFFFF"/>
                </a:solidFill>
              </a:rPr>
              <a:t>Jelassi</a:t>
            </a:r>
            <a:r>
              <a:rPr lang="en-US" sz="2800" dirty="0">
                <a:solidFill>
                  <a:srgbClr val="FFFFFF"/>
                </a:solidFill>
              </a:rPr>
              <a:t>, </a:t>
            </a:r>
            <a:r>
              <a:rPr lang="en-US" sz="2800" dirty="0" err="1" smtClean="0">
                <a:solidFill>
                  <a:srgbClr val="FFFFFF"/>
                </a:solidFill>
              </a:rPr>
              <a:t>Sadok</a:t>
            </a:r>
            <a:r>
              <a:rPr lang="en-US" sz="2800" dirty="0" smtClean="0">
                <a:solidFill>
                  <a:srgbClr val="FFFFFF"/>
                </a:solidFill>
              </a:rPr>
              <a:t> </a:t>
            </a:r>
            <a:r>
              <a:rPr lang="en-US" sz="2800" dirty="0">
                <a:solidFill>
                  <a:srgbClr val="FFFFFF"/>
                </a:solidFill>
              </a:rPr>
              <a:t>Ben </a:t>
            </a:r>
            <a:r>
              <a:rPr lang="en-US" sz="2800" dirty="0" err="1">
                <a:solidFill>
                  <a:srgbClr val="FFFFFF"/>
                </a:solidFill>
              </a:rPr>
              <a:t>Yahia</a:t>
            </a:r>
            <a:r>
              <a:rPr lang="en-US" sz="2800" dirty="0">
                <a:solidFill>
                  <a:srgbClr val="FFFFFF"/>
                </a:solidFill>
              </a:rPr>
              <a:t>, </a:t>
            </a:r>
            <a:r>
              <a:rPr lang="en-US" sz="2800" dirty="0" err="1">
                <a:solidFill>
                  <a:srgbClr val="FFFFFF"/>
                </a:solidFill>
              </a:rPr>
              <a:t>Engelbert</a:t>
            </a:r>
            <a:r>
              <a:rPr lang="en-US" sz="2800" dirty="0">
                <a:solidFill>
                  <a:srgbClr val="FFFFFF"/>
                </a:solidFill>
              </a:rPr>
              <a:t> </a:t>
            </a:r>
            <a:r>
              <a:rPr lang="en-US" sz="2800" dirty="0" err="1">
                <a:solidFill>
                  <a:srgbClr val="FFFFFF"/>
                </a:solidFill>
              </a:rPr>
              <a:t>Mephu</a:t>
            </a:r>
            <a:r>
              <a:rPr lang="en-US" sz="2800" dirty="0">
                <a:solidFill>
                  <a:srgbClr val="FFFFFF"/>
                </a:solidFill>
              </a:rPr>
              <a:t> </a:t>
            </a:r>
            <a:r>
              <a:rPr lang="en-US" sz="2800" dirty="0" err="1">
                <a:solidFill>
                  <a:srgbClr val="FFFFFF"/>
                </a:solidFill>
              </a:rPr>
              <a:t>Nguifo</a:t>
            </a:r>
            <a:r>
              <a:rPr lang="en-US" sz="2800" dirty="0">
                <a:solidFill>
                  <a:srgbClr val="FFFFFF"/>
                </a:solidFill>
              </a:rPr>
              <a:t> </a:t>
            </a: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020244"/>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Motivation</a:t>
            </a:r>
            <a:endParaRPr lang="en-US" sz="4000" dirty="0"/>
          </a:p>
        </p:txBody>
      </p:sp>
      <p:sp>
        <p:nvSpPr>
          <p:cNvPr id="3" name="Content Placeholder 2"/>
          <p:cNvSpPr>
            <a:spLocks noGrp="1"/>
          </p:cNvSpPr>
          <p:nvPr>
            <p:ph idx="1"/>
          </p:nvPr>
        </p:nvSpPr>
        <p:spPr/>
        <p:txBody>
          <a:bodyPr>
            <a:normAutofit/>
          </a:bodyPr>
          <a:lstStyle/>
          <a:p>
            <a:r>
              <a:rPr lang="en-US" dirty="0"/>
              <a:t>S</a:t>
            </a:r>
            <a:r>
              <a:rPr lang="en-US" dirty="0" smtClean="0"/>
              <a:t>uccess </a:t>
            </a:r>
            <a:r>
              <a:rPr lang="en-US" dirty="0"/>
              <a:t>of social bookmarking sharing </a:t>
            </a:r>
            <a:r>
              <a:rPr lang="en-US" dirty="0" smtClean="0"/>
              <a:t>systems</a:t>
            </a:r>
          </a:p>
          <a:p>
            <a:pPr lvl="1"/>
            <a:r>
              <a:rPr lang="en-US" dirty="0" smtClean="0"/>
              <a:t>Flickr</a:t>
            </a:r>
            <a:r>
              <a:rPr lang="en-US" dirty="0"/>
              <a:t>, </a:t>
            </a:r>
            <a:r>
              <a:rPr lang="en-US" dirty="0" err="1"/>
              <a:t>Bibsonomy</a:t>
            </a:r>
            <a:r>
              <a:rPr lang="en-US" dirty="0"/>
              <a:t>, </a:t>
            </a:r>
            <a:r>
              <a:rPr lang="en-US" dirty="0" err="1"/>
              <a:t>Youtube</a:t>
            </a:r>
            <a:r>
              <a:rPr lang="en-US" dirty="0"/>
              <a:t>, etc</a:t>
            </a:r>
            <a:r>
              <a:rPr lang="en-US" dirty="0" smtClean="0"/>
              <a:t>.</a:t>
            </a:r>
          </a:p>
          <a:p>
            <a:r>
              <a:rPr lang="en-US" dirty="0"/>
              <a:t>The users of a folksonomy have different profiles and expectations </a:t>
            </a:r>
            <a:r>
              <a:rPr lang="en-US" dirty="0" smtClean="0"/>
              <a:t>depending on </a:t>
            </a:r>
            <a:r>
              <a:rPr lang="en-US" dirty="0"/>
              <a:t>their motivations</a:t>
            </a:r>
          </a:p>
          <a:p>
            <a:r>
              <a:rPr lang="en-US" dirty="0" smtClean="0"/>
              <a:t>Personalization provides </a:t>
            </a:r>
            <a:r>
              <a:rPr lang="en-US" dirty="0"/>
              <a:t>solutions to help users solve the information overload issue</a:t>
            </a:r>
          </a:p>
          <a:p>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21186632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Personalized Recommendation </a:t>
            </a:r>
            <a:r>
              <a:rPr lang="en-US" sz="4000" dirty="0"/>
              <a:t>in </a:t>
            </a:r>
            <a:r>
              <a:rPr lang="en-US" sz="4000" dirty="0" smtClean="0"/>
              <a:t>Folksonomies </a:t>
            </a:r>
            <a:endParaRPr lang="en-US" sz="4000" dirty="0"/>
          </a:p>
        </p:txBody>
      </p:sp>
      <p:sp>
        <p:nvSpPr>
          <p:cNvPr id="3" name="Content Placeholder 2"/>
          <p:cNvSpPr>
            <a:spLocks noGrp="1"/>
          </p:cNvSpPr>
          <p:nvPr>
            <p:ph idx="1"/>
          </p:nvPr>
        </p:nvSpPr>
        <p:spPr/>
        <p:txBody>
          <a:bodyPr>
            <a:normAutofit fontScale="92500" lnSpcReduction="10000"/>
          </a:bodyPr>
          <a:lstStyle/>
          <a:p>
            <a:r>
              <a:rPr lang="en-US" dirty="0"/>
              <a:t>E</a:t>
            </a:r>
            <a:r>
              <a:rPr lang="en-US" dirty="0" smtClean="0"/>
              <a:t>xtend </a:t>
            </a:r>
            <a:r>
              <a:rPr lang="en-US" dirty="0"/>
              <a:t>the </a:t>
            </a:r>
            <a:r>
              <a:rPr lang="en-US" dirty="0" smtClean="0"/>
              <a:t>folksonomy </a:t>
            </a:r>
          </a:p>
          <a:p>
            <a:r>
              <a:rPr lang="en-US" dirty="0" smtClean="0"/>
              <a:t>Combine </a:t>
            </a:r>
            <a:r>
              <a:rPr lang="en-US" dirty="0"/>
              <a:t>both shared tags/</a:t>
            </a:r>
            <a:r>
              <a:rPr lang="en-US" dirty="0" smtClean="0"/>
              <a:t>resources</a:t>
            </a:r>
          </a:p>
          <a:p>
            <a:pPr lvl="1"/>
            <a:r>
              <a:rPr lang="en-US" dirty="0"/>
              <a:t>quadratic concepts</a:t>
            </a:r>
          </a:p>
          <a:p>
            <a:pPr lvl="1"/>
            <a:r>
              <a:rPr lang="en-US" dirty="0" smtClean="0"/>
              <a:t>bring </a:t>
            </a:r>
            <a:r>
              <a:rPr lang="en-US" dirty="0"/>
              <a:t>maximal shared sets of users, tags and </a:t>
            </a:r>
            <a:r>
              <a:rPr lang="en-US" dirty="0" smtClean="0"/>
              <a:t>resources</a:t>
            </a:r>
          </a:p>
          <a:p>
            <a:r>
              <a:rPr lang="en-US" dirty="0" smtClean="0"/>
              <a:t>Personalize </a:t>
            </a:r>
            <a:r>
              <a:rPr lang="en-US" dirty="0"/>
              <a:t>tags/resources </a:t>
            </a:r>
            <a:r>
              <a:rPr lang="en-US" dirty="0" smtClean="0"/>
              <a:t>recommendations</a:t>
            </a:r>
          </a:p>
          <a:p>
            <a:pPr lvl="1"/>
            <a:r>
              <a:rPr lang="en-US" dirty="0"/>
              <a:t>U</a:t>
            </a:r>
            <a:r>
              <a:rPr lang="en-US" dirty="0" smtClean="0"/>
              <a:t>sers</a:t>
            </a:r>
            <a:r>
              <a:rPr lang="en-US" dirty="0"/>
              <a:t>’ profile as a new </a:t>
            </a:r>
            <a:r>
              <a:rPr lang="en-US" dirty="0" smtClean="0"/>
              <a:t>dimension</a:t>
            </a:r>
          </a:p>
          <a:p>
            <a:pPr lvl="1"/>
            <a:r>
              <a:rPr lang="en-US" dirty="0" smtClean="0"/>
              <a:t>look </a:t>
            </a:r>
            <a:r>
              <a:rPr lang="en-US" dirty="0"/>
              <a:t>for both users’ profile and tagging history before </a:t>
            </a:r>
            <a:r>
              <a:rPr lang="en-US" dirty="0" smtClean="0"/>
              <a:t>making recommendation</a:t>
            </a:r>
            <a:endParaRPr lang="en-US" dirty="0"/>
          </a:p>
          <a:p>
            <a:endParaRPr lang="en-US" dirty="0"/>
          </a:p>
          <a:p>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28226314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Quadratic Concepts</a:t>
            </a:r>
            <a:endParaRPr lang="en-US" sz="4000"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pic>
        <p:nvPicPr>
          <p:cNvPr id="6" name="Picture 5" descr="Screen Shot 2016-04-26 at 9.16.3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769315"/>
            <a:ext cx="4572000" cy="1435100"/>
          </a:xfrm>
          <a:prstGeom prst="rect">
            <a:avLst/>
          </a:prstGeom>
        </p:spPr>
      </p:pic>
      <p:pic>
        <p:nvPicPr>
          <p:cNvPr id="7" name="Picture 6" descr="Screen Shot 2016-04-26 at 9.16.2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0" y="1905192"/>
            <a:ext cx="4660900" cy="1651000"/>
          </a:xfrm>
          <a:prstGeom prst="rect">
            <a:avLst/>
          </a:prstGeom>
        </p:spPr>
      </p:pic>
      <p:pic>
        <p:nvPicPr>
          <p:cNvPr id="8" name="Picture 7" descr="Screen Shot 2016-04-26 at 9.17.25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5878" y="2540257"/>
            <a:ext cx="4058122" cy="1863096"/>
          </a:xfrm>
          <a:prstGeom prst="rect">
            <a:avLst/>
          </a:prstGeom>
        </p:spPr>
      </p:pic>
      <p:pic>
        <p:nvPicPr>
          <p:cNvPr id="9" name="Picture 8" descr="Screen Shot 2016-04-26 at 9.17.34 A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35698" y="4270716"/>
            <a:ext cx="2692400" cy="228600"/>
          </a:xfrm>
          <a:prstGeom prst="rect">
            <a:avLst/>
          </a:prstGeom>
        </p:spPr>
      </p:pic>
    </p:spTree>
    <p:extLst>
      <p:ext uri="{BB962C8B-B14F-4D97-AF65-F5344CB8AC3E}">
        <p14:creationId xmlns:p14="http://schemas.microsoft.com/office/powerpoint/2010/main" val="2652417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smtClean="0"/>
              <a:t>Steps</a:t>
            </a:r>
            <a:endParaRPr lang="en-US" sz="4000" dirty="0"/>
          </a:p>
        </p:txBody>
      </p:sp>
      <p:sp>
        <p:nvSpPr>
          <p:cNvPr id="3" name="Content Placeholder 2"/>
          <p:cNvSpPr>
            <a:spLocks noGrp="1"/>
          </p:cNvSpPr>
          <p:nvPr>
            <p:ph idx="1"/>
          </p:nvPr>
        </p:nvSpPr>
        <p:spPr/>
        <p:txBody>
          <a:bodyPr>
            <a:normAutofit fontScale="77500" lnSpcReduction="20000"/>
          </a:bodyPr>
          <a:lstStyle/>
          <a:p>
            <a:r>
              <a:rPr lang="en-US" dirty="0" smtClean="0"/>
              <a:t>Inputs: </a:t>
            </a:r>
            <a:r>
              <a:rPr lang="en-US" dirty="0"/>
              <a:t>a set of frequent </a:t>
            </a:r>
            <a:r>
              <a:rPr lang="en-US" dirty="0" err="1"/>
              <a:t>quadri</a:t>
            </a:r>
            <a:r>
              <a:rPr lang="en-US" dirty="0"/>
              <a:t>-concepts, a user u with its profile p and optionally a resource r to annotate </a:t>
            </a:r>
          </a:p>
          <a:p>
            <a:r>
              <a:rPr lang="en-US" dirty="0" smtClean="0"/>
              <a:t>Outputs: </a:t>
            </a:r>
            <a:r>
              <a:rPr lang="en-US" dirty="0"/>
              <a:t>a set of proposed users, suggested tags and recommended </a:t>
            </a:r>
            <a:r>
              <a:rPr lang="en-US" dirty="0" smtClean="0"/>
              <a:t>resources</a:t>
            </a:r>
          </a:p>
          <a:p>
            <a:r>
              <a:rPr lang="en-US" dirty="0" smtClean="0"/>
              <a:t>User Proposition Step</a:t>
            </a:r>
          </a:p>
          <a:p>
            <a:pPr lvl="1"/>
            <a:r>
              <a:rPr lang="en-US" dirty="0" smtClean="0"/>
              <a:t>seeks </a:t>
            </a:r>
            <a:r>
              <a:rPr lang="en-US" dirty="0"/>
              <a:t>for </a:t>
            </a:r>
            <a:r>
              <a:rPr lang="en-US" dirty="0" err="1"/>
              <a:t>quadri</a:t>
            </a:r>
            <a:r>
              <a:rPr lang="en-US" dirty="0"/>
              <a:t>- concepts whose users have the same </a:t>
            </a:r>
            <a:r>
              <a:rPr lang="en-US" dirty="0" smtClean="0"/>
              <a:t>profile</a:t>
            </a:r>
          </a:p>
          <a:p>
            <a:r>
              <a:rPr lang="en-US" dirty="0" smtClean="0"/>
              <a:t>Tag Suggestion Step</a:t>
            </a:r>
          </a:p>
          <a:p>
            <a:pPr lvl="1"/>
            <a:r>
              <a:rPr lang="en-US" dirty="0" smtClean="0"/>
              <a:t>suggest </a:t>
            </a:r>
            <a:r>
              <a:rPr lang="en-US" dirty="0"/>
              <a:t>personalized tags to a target user that share a resource in the p-folksonomy </a:t>
            </a:r>
            <a:endParaRPr lang="en-US" dirty="0" smtClean="0"/>
          </a:p>
          <a:p>
            <a:r>
              <a:rPr lang="en-US" dirty="0" smtClean="0"/>
              <a:t>Resource Recommendation Step</a:t>
            </a:r>
          </a:p>
          <a:p>
            <a:pPr lvl="1"/>
            <a:r>
              <a:rPr lang="en-US" dirty="0" smtClean="0"/>
              <a:t>propose </a:t>
            </a:r>
            <a:r>
              <a:rPr lang="en-US" dirty="0"/>
              <a:t>a personalized list of resources to a targeted user that is susceptible to be in accordance with its interests </a:t>
            </a:r>
          </a:p>
          <a:p>
            <a:endParaRPr lang="en-US" dirty="0"/>
          </a:p>
          <a:p>
            <a:endParaRPr lang="en-US" dirty="0"/>
          </a:p>
          <a:p>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25438925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Algorithm</a:t>
            </a:r>
            <a:endParaRPr lang="en-US" dirty="0"/>
          </a:p>
        </p:txBody>
      </p:sp>
      <p:pic>
        <p:nvPicPr>
          <p:cNvPr id="8" name="Picture 7" descr="Screen Shot 2016-04-25 at 10.04.4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244" y="1905191"/>
            <a:ext cx="4470400" cy="2806700"/>
          </a:xfrm>
          <a:prstGeom prst="rect">
            <a:avLst/>
          </a:prstGeom>
        </p:spPr>
      </p:pic>
      <p:pic>
        <p:nvPicPr>
          <p:cNvPr id="9" name="Picture 8" descr="Screen Shot 2016-04-25 at 10.05.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4644" y="1905191"/>
            <a:ext cx="4305300" cy="4584700"/>
          </a:xfrm>
          <a:prstGeom prst="rect">
            <a:avLst/>
          </a:prstGeom>
        </p:spPr>
      </p:pic>
      <p:sp>
        <p:nvSpPr>
          <p:cNvPr id="5" name="Rectangle 4"/>
          <p:cNvSpPr/>
          <p:nvPr/>
        </p:nvSpPr>
        <p:spPr>
          <a:xfrm>
            <a:off x="0" y="6610196"/>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31355770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err="1"/>
              <a:t>MovieLens</a:t>
            </a:r>
            <a:r>
              <a:rPr lang="en-US" dirty="0"/>
              <a:t> dataset </a:t>
            </a:r>
            <a:endParaRPr lang="en-US" dirty="0" smtClean="0"/>
          </a:p>
          <a:p>
            <a:pPr lvl="1"/>
            <a:r>
              <a:rPr lang="en-US" dirty="0" smtClean="0"/>
              <a:t>with examples </a:t>
            </a:r>
            <a:r>
              <a:rPr lang="en-US" dirty="0"/>
              <a:t>of extracted </a:t>
            </a:r>
            <a:r>
              <a:rPr lang="en-US" dirty="0" err="1"/>
              <a:t>quadri</a:t>
            </a:r>
            <a:r>
              <a:rPr lang="en-US" dirty="0"/>
              <a:t>-concepts following different profiles of folksonomy’ </a:t>
            </a:r>
            <a:r>
              <a:rPr lang="en-US" dirty="0" smtClean="0"/>
              <a:t>users</a:t>
            </a:r>
          </a:p>
          <a:p>
            <a:r>
              <a:rPr lang="en-US" dirty="0" smtClean="0"/>
              <a:t>50,000 users</a:t>
            </a:r>
          </a:p>
          <a:p>
            <a:r>
              <a:rPr lang="en-US" dirty="0" smtClean="0"/>
              <a:t>95</a:t>
            </a:r>
            <a:r>
              <a:rPr lang="en-US" dirty="0"/>
              <a:t>,</a:t>
            </a:r>
            <a:r>
              <a:rPr lang="en-US" dirty="0" smtClean="0"/>
              <a:t>580 </a:t>
            </a:r>
            <a:r>
              <a:rPr lang="en-US" dirty="0"/>
              <a:t>tags applied to </a:t>
            </a:r>
            <a:r>
              <a:rPr lang="en-US" dirty="0" smtClean="0"/>
              <a:t>10</a:t>
            </a:r>
            <a:r>
              <a:rPr lang="en-US" dirty="0"/>
              <a:t>,</a:t>
            </a:r>
            <a:r>
              <a:rPr lang="en-US" dirty="0" smtClean="0"/>
              <a:t>681 </a:t>
            </a:r>
            <a:r>
              <a:rPr lang="en-US" dirty="0"/>
              <a:t>movies by </a:t>
            </a:r>
            <a:r>
              <a:rPr lang="en-US" dirty="0" smtClean="0"/>
              <a:t>71</a:t>
            </a:r>
            <a:r>
              <a:rPr lang="en-US" dirty="0"/>
              <a:t>,</a:t>
            </a:r>
            <a:r>
              <a:rPr lang="en-US" dirty="0" smtClean="0"/>
              <a:t>567 users</a:t>
            </a:r>
          </a:p>
          <a:p>
            <a:r>
              <a:rPr lang="en-US" dirty="0" smtClean="0"/>
              <a:t>Additional user information available:</a:t>
            </a:r>
          </a:p>
          <a:p>
            <a:pPr lvl="1"/>
            <a:r>
              <a:rPr lang="en-US" dirty="0" smtClean="0"/>
              <a:t>Gender, profession, age</a:t>
            </a:r>
          </a:p>
          <a:p>
            <a:r>
              <a:rPr lang="en-US" dirty="0"/>
              <a:t>Training set/Test set</a:t>
            </a:r>
          </a:p>
          <a:p>
            <a:pPr lvl="1"/>
            <a:r>
              <a:rPr lang="en-US" dirty="0"/>
              <a:t>80% </a:t>
            </a:r>
            <a:r>
              <a:rPr lang="en-US" dirty="0" smtClean="0"/>
              <a:t>as </a:t>
            </a:r>
            <a:r>
              <a:rPr lang="en-US" dirty="0"/>
              <a:t>training </a:t>
            </a:r>
            <a:r>
              <a:rPr lang="en-US" dirty="0" smtClean="0"/>
              <a:t>set</a:t>
            </a:r>
          </a:p>
          <a:p>
            <a:pPr lvl="1"/>
            <a:r>
              <a:rPr lang="en-US" dirty="0" smtClean="0"/>
              <a:t>20% as validation </a:t>
            </a:r>
            <a:r>
              <a:rPr lang="en-US" dirty="0"/>
              <a:t>data </a:t>
            </a:r>
          </a:p>
          <a:p>
            <a:pPr lvl="1"/>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21003498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t>
            </a:r>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pic>
        <p:nvPicPr>
          <p:cNvPr id="7" name="Picture 6" descr="Screen Shot 2016-04-26 at 9.29.5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23" y="1642882"/>
            <a:ext cx="6583283" cy="4622305"/>
          </a:xfrm>
          <a:prstGeom prst="rect">
            <a:avLst/>
          </a:prstGeom>
        </p:spPr>
      </p:pic>
    </p:spTree>
    <p:extLst>
      <p:ext uri="{BB962C8B-B14F-4D97-AF65-F5344CB8AC3E}">
        <p14:creationId xmlns:p14="http://schemas.microsoft.com/office/powerpoint/2010/main" val="243636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and Conclusions </a:t>
            </a:r>
            <a:endParaRPr lang="en-US" dirty="0"/>
          </a:p>
        </p:txBody>
      </p:sp>
      <p:sp>
        <p:nvSpPr>
          <p:cNvPr id="3" name="Content Placeholder 2"/>
          <p:cNvSpPr>
            <a:spLocks noGrp="1"/>
          </p:cNvSpPr>
          <p:nvPr>
            <p:ph idx="1"/>
          </p:nvPr>
        </p:nvSpPr>
        <p:spPr/>
        <p:txBody>
          <a:bodyPr>
            <a:normAutofit/>
          </a:bodyPr>
          <a:lstStyle/>
          <a:p>
            <a:r>
              <a:rPr lang="en-US" dirty="0"/>
              <a:t>I</a:t>
            </a:r>
            <a:r>
              <a:rPr lang="en-US" dirty="0" smtClean="0"/>
              <a:t>n </a:t>
            </a:r>
            <a:r>
              <a:rPr lang="en-US" dirty="0"/>
              <a:t>an average of 38</a:t>
            </a:r>
            <a:r>
              <a:rPr lang="en-US" dirty="0" smtClean="0"/>
              <a:t>% outperforms </a:t>
            </a:r>
            <a:r>
              <a:rPr lang="en-US" dirty="0"/>
              <a:t>the precision of the approach of Liang et al., which is between 24% and 30% </a:t>
            </a:r>
            <a:endParaRPr lang="en-US" dirty="0" smtClean="0"/>
          </a:p>
          <a:p>
            <a:r>
              <a:rPr lang="en-US" dirty="0" smtClean="0"/>
              <a:t>Best </a:t>
            </a:r>
            <a:r>
              <a:rPr lang="en-US" dirty="0"/>
              <a:t>performances </a:t>
            </a:r>
            <a:r>
              <a:rPr lang="en-US" dirty="0" smtClean="0"/>
              <a:t>obtained </a:t>
            </a:r>
            <a:r>
              <a:rPr lang="en-US" dirty="0"/>
              <a:t>with </a:t>
            </a:r>
            <a:r>
              <a:rPr lang="en-US" dirty="0" smtClean="0"/>
              <a:t>k</a:t>
            </a:r>
            <a:r>
              <a:rPr lang="en-US" dirty="0"/>
              <a:t>=</a:t>
            </a:r>
            <a:r>
              <a:rPr lang="en-US" dirty="0" smtClean="0"/>
              <a:t>5</a:t>
            </a:r>
          </a:p>
          <a:p>
            <a:r>
              <a:rPr lang="en-US" dirty="0"/>
              <a:t>Q</a:t>
            </a:r>
            <a:r>
              <a:rPr lang="en-US" dirty="0" smtClean="0"/>
              <a:t>uadratic </a:t>
            </a:r>
            <a:r>
              <a:rPr lang="en-US" dirty="0"/>
              <a:t>concepts improves the recommendations by suggesting </a:t>
            </a:r>
            <a:r>
              <a:rPr lang="en-US" dirty="0" smtClean="0"/>
              <a:t>tags </a:t>
            </a:r>
            <a:r>
              <a:rPr lang="en-US" dirty="0"/>
              <a:t>and resources the more specific to users’ </a:t>
            </a:r>
            <a:r>
              <a:rPr lang="en-US" dirty="0" smtClean="0"/>
              <a:t>needs</a:t>
            </a:r>
            <a:endParaRPr lang="en-US" dirty="0"/>
          </a:p>
          <a:p>
            <a:pPr lvl="1"/>
            <a:endParaRPr lang="en-US" dirty="0"/>
          </a:p>
        </p:txBody>
      </p:sp>
      <p:sp>
        <p:nvSpPr>
          <p:cNvPr id="4" name="Rectangle 3"/>
          <p:cNvSpPr/>
          <p:nvPr/>
        </p:nvSpPr>
        <p:spPr>
          <a:xfrm>
            <a:off x="0" y="6596390"/>
            <a:ext cx="9143999" cy="261610"/>
          </a:xfrm>
          <a:prstGeom prst="rect">
            <a:avLst/>
          </a:prstGeom>
        </p:spPr>
        <p:txBody>
          <a:bodyPr wrap="square">
            <a:spAutoFit/>
          </a:bodyPr>
          <a:lstStyle/>
          <a:p>
            <a:pPr algn="r"/>
            <a:r>
              <a:rPr lang="en-US" sz="1100" dirty="0"/>
              <a:t>Mohamed Nader </a:t>
            </a:r>
            <a:r>
              <a:rPr lang="en-US" sz="1100" dirty="0" err="1"/>
              <a:t>Jelassi</a:t>
            </a:r>
            <a:r>
              <a:rPr lang="en-US" sz="1100" dirty="0"/>
              <a:t>, </a:t>
            </a:r>
            <a:r>
              <a:rPr lang="en-US" sz="1100" dirty="0" err="1"/>
              <a:t>Sadok</a:t>
            </a:r>
            <a:r>
              <a:rPr lang="en-US" sz="1100" dirty="0"/>
              <a:t> Ben </a:t>
            </a:r>
            <a:r>
              <a:rPr lang="en-US" sz="1100" dirty="0" err="1"/>
              <a:t>Yahia</a:t>
            </a:r>
            <a:r>
              <a:rPr lang="en-US" sz="1100" dirty="0"/>
              <a:t>, </a:t>
            </a:r>
            <a:r>
              <a:rPr lang="en-US" sz="1100" dirty="0" err="1"/>
              <a:t>Engelbert</a:t>
            </a:r>
            <a:r>
              <a:rPr lang="en-US" sz="1100" dirty="0"/>
              <a:t> </a:t>
            </a:r>
            <a:r>
              <a:rPr lang="en-US" sz="1100" dirty="0" err="1"/>
              <a:t>Mephu</a:t>
            </a:r>
            <a:r>
              <a:rPr lang="en-US" sz="1100" dirty="0"/>
              <a:t> </a:t>
            </a:r>
            <a:r>
              <a:rPr lang="en-US" sz="1100" dirty="0" err="1" smtClean="0"/>
              <a:t>Nguifo</a:t>
            </a:r>
            <a:r>
              <a:rPr lang="en-US" sz="1100" dirty="0" smtClean="0"/>
              <a:t>, A </a:t>
            </a:r>
            <a:r>
              <a:rPr lang="en-US" sz="1100" dirty="0"/>
              <a:t>Personalized Recommender System Based on Users’ Information In Folksonomies </a:t>
            </a:r>
          </a:p>
        </p:txBody>
      </p:sp>
    </p:spTree>
    <p:extLst>
      <p:ext uri="{BB962C8B-B14F-4D97-AF65-F5344CB8AC3E}">
        <p14:creationId xmlns:p14="http://schemas.microsoft.com/office/powerpoint/2010/main" val="32271050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Traditional Recommendation Methods</a:t>
            </a:r>
            <a:endParaRPr lang="en-US" dirty="0"/>
          </a:p>
        </p:txBody>
      </p:sp>
      <p:sp>
        <p:nvSpPr>
          <p:cNvPr id="3" name="Content Placeholder 2"/>
          <p:cNvSpPr>
            <a:spLocks noGrp="1"/>
          </p:cNvSpPr>
          <p:nvPr>
            <p:ph idx="1"/>
          </p:nvPr>
        </p:nvSpPr>
        <p:spPr/>
        <p:txBody>
          <a:bodyPr/>
          <a:lstStyle/>
          <a:p>
            <a:r>
              <a:rPr lang="en-US" dirty="0"/>
              <a:t>Collaborative Filtering </a:t>
            </a:r>
            <a:endParaRPr lang="en-US" dirty="0" smtClean="0"/>
          </a:p>
          <a:p>
            <a:r>
              <a:rPr lang="en-US" dirty="0" smtClean="0"/>
              <a:t>Content</a:t>
            </a:r>
            <a:r>
              <a:rPr lang="en-US" dirty="0"/>
              <a:t>-based </a:t>
            </a:r>
            <a:r>
              <a:rPr lang="en-US" dirty="0" smtClean="0"/>
              <a:t>Recommendations</a:t>
            </a:r>
          </a:p>
          <a:p>
            <a:r>
              <a:rPr lang="en-US" dirty="0"/>
              <a:t>Knowledge-based systems</a:t>
            </a:r>
            <a:endParaRPr lang="en-US" dirty="0" smtClean="0"/>
          </a:p>
          <a:p>
            <a:r>
              <a:rPr lang="en-US" dirty="0" smtClean="0"/>
              <a:t>Hybrid </a:t>
            </a:r>
            <a:r>
              <a:rPr lang="en-US" dirty="0"/>
              <a:t>Approaches</a:t>
            </a:r>
          </a:p>
        </p:txBody>
      </p:sp>
    </p:spTree>
    <p:extLst>
      <p:ext uri="{BB962C8B-B14F-4D97-AF65-F5344CB8AC3E}">
        <p14:creationId xmlns:p14="http://schemas.microsoft.com/office/powerpoint/2010/main" val="10468770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1420291"/>
            <a:ext cx="8134672" cy="1470025"/>
          </a:xfrm>
        </p:spPr>
        <p:txBody>
          <a:bodyPr>
            <a:noAutofit/>
          </a:bodyPr>
          <a:lstStyle/>
          <a:p>
            <a:r>
              <a:rPr lang="en-US" sz="4000" dirty="0">
                <a:solidFill>
                  <a:srgbClr val="FFFFFF"/>
                </a:solidFill>
              </a:rPr>
              <a:t>Hybrid tag recommendation for social annotation system</a:t>
            </a:r>
            <a:endParaRPr lang="en-US" sz="4000" b="1" dirty="0">
              <a:solidFill>
                <a:srgbClr val="FFFFFF"/>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sz="2800" dirty="0">
                <a:solidFill>
                  <a:srgbClr val="FFFFFF"/>
                </a:solidFill>
              </a:rPr>
              <a:t>Jonathan </a:t>
            </a:r>
            <a:r>
              <a:rPr lang="en-US" sz="2800" dirty="0" err="1">
                <a:solidFill>
                  <a:srgbClr val="FFFFFF"/>
                </a:solidFill>
              </a:rPr>
              <a:t>Gemmell</a:t>
            </a:r>
            <a:r>
              <a:rPr lang="en-US" sz="2800" dirty="0">
                <a:solidFill>
                  <a:srgbClr val="FFFFFF"/>
                </a:solidFill>
              </a:rPr>
              <a:t>, Thomas </a:t>
            </a:r>
            <a:r>
              <a:rPr lang="en-US" sz="2800" dirty="0" err="1">
                <a:solidFill>
                  <a:srgbClr val="FFFFFF"/>
                </a:solidFill>
              </a:rPr>
              <a:t>Schimoler</a:t>
            </a:r>
            <a:r>
              <a:rPr lang="en-US" sz="2800" dirty="0">
                <a:solidFill>
                  <a:srgbClr val="FFFFFF"/>
                </a:solidFill>
              </a:rPr>
              <a:t>, </a:t>
            </a:r>
            <a:r>
              <a:rPr lang="en-US" sz="2800" dirty="0" err="1">
                <a:solidFill>
                  <a:srgbClr val="FFFFFF"/>
                </a:solidFill>
              </a:rPr>
              <a:t>Bamshad</a:t>
            </a:r>
            <a:r>
              <a:rPr lang="en-US" sz="2800" dirty="0">
                <a:solidFill>
                  <a:srgbClr val="FFFFFF"/>
                </a:solidFill>
              </a:rPr>
              <a:t> </a:t>
            </a:r>
            <a:r>
              <a:rPr lang="en-US" sz="2800" dirty="0" err="1">
                <a:solidFill>
                  <a:srgbClr val="FFFFFF"/>
                </a:solidFill>
              </a:rPr>
              <a:t>Mobasher</a:t>
            </a:r>
            <a:r>
              <a:rPr lang="en-US" sz="2800" dirty="0" smtClean="0">
                <a:solidFill>
                  <a:srgbClr val="FFFFFF"/>
                </a:solidFill>
              </a:rPr>
              <a:t>, Robin Burke</a:t>
            </a:r>
            <a:endParaRPr lang="en-US" sz="2800"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3761068"/>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Model</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Record </a:t>
            </a:r>
            <a:r>
              <a:rPr lang="en-US" dirty="0"/>
              <a:t>of a user labeling a resource with one or more </a:t>
            </a:r>
            <a:r>
              <a:rPr lang="en-US" dirty="0" smtClean="0"/>
              <a:t>tags</a:t>
            </a:r>
          </a:p>
          <a:p>
            <a:r>
              <a:rPr lang="en-US" dirty="0" smtClean="0"/>
              <a:t>Collection of </a:t>
            </a:r>
            <a:r>
              <a:rPr lang="en-US" dirty="0"/>
              <a:t>annotations results in a complex network of interrelated users, resources and tags </a:t>
            </a:r>
            <a:endParaRPr lang="en-US" dirty="0" smtClean="0"/>
          </a:p>
          <a:p>
            <a:r>
              <a:rPr lang="en-US" dirty="0" smtClean="0"/>
              <a:t>Social annotation </a:t>
            </a:r>
            <a:r>
              <a:rPr lang="en-US" dirty="0"/>
              <a:t>system </a:t>
            </a:r>
            <a:endParaRPr lang="en-US" dirty="0" smtClean="0"/>
          </a:p>
          <a:p>
            <a:pPr lvl="1"/>
            <a:r>
              <a:rPr lang="en-US" dirty="0" smtClean="0"/>
              <a:t>Can be described </a:t>
            </a:r>
            <a:r>
              <a:rPr lang="en-US" dirty="0"/>
              <a:t>as a four-tuple: </a:t>
            </a:r>
            <a:r>
              <a:rPr lang="en-US" dirty="0" smtClean="0"/>
              <a:t>U</a:t>
            </a:r>
            <a:r>
              <a:rPr lang="en-US" dirty="0"/>
              <a:t>, R, T, </a:t>
            </a:r>
            <a:r>
              <a:rPr lang="en-US" dirty="0" smtClean="0"/>
              <a:t>A</a:t>
            </a:r>
            <a:endParaRPr lang="en-US" dirty="0"/>
          </a:p>
          <a:p>
            <a:pPr lvl="1"/>
            <a:r>
              <a:rPr lang="en-US" dirty="0" smtClean="0"/>
              <a:t>Can be </a:t>
            </a:r>
            <a:r>
              <a:rPr lang="en-US" dirty="0"/>
              <a:t>viewed as a three dimensional </a:t>
            </a:r>
            <a:r>
              <a:rPr lang="en-US" dirty="0" smtClean="0"/>
              <a:t>matrix: U, R, T</a:t>
            </a:r>
          </a:p>
          <a:p>
            <a:pPr lvl="2"/>
            <a:r>
              <a:rPr lang="en-US" dirty="0"/>
              <a:t>U: a set of users</a:t>
            </a:r>
          </a:p>
          <a:p>
            <a:pPr lvl="2"/>
            <a:r>
              <a:rPr lang="en-US" dirty="0"/>
              <a:t>R: a set of resources</a:t>
            </a:r>
          </a:p>
          <a:p>
            <a:pPr lvl="2"/>
            <a:r>
              <a:rPr lang="en-US" dirty="0"/>
              <a:t>T: a set of tags</a:t>
            </a:r>
          </a:p>
          <a:p>
            <a:pPr lvl="2"/>
            <a:r>
              <a:rPr lang="en-US" dirty="0"/>
              <a:t>A: a set of annotations</a:t>
            </a:r>
          </a:p>
          <a:p>
            <a:pPr lvl="3"/>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23874770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4-26 at 9.49.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6025" y="4500669"/>
            <a:ext cx="3590554" cy="579841"/>
          </a:xfrm>
          <a:prstGeom prst="rect">
            <a:avLst/>
          </a:prstGeom>
        </p:spPr>
      </p:pic>
      <p:sp>
        <p:nvSpPr>
          <p:cNvPr id="2" name="Title 1"/>
          <p:cNvSpPr>
            <a:spLocks noGrp="1"/>
          </p:cNvSpPr>
          <p:nvPr>
            <p:ph type="title"/>
          </p:nvPr>
        </p:nvSpPr>
        <p:spPr/>
        <p:txBody>
          <a:bodyPr>
            <a:normAutofit fontScale="90000"/>
          </a:bodyPr>
          <a:lstStyle/>
          <a:p>
            <a:r>
              <a:rPr lang="en-US" dirty="0" smtClean="0"/>
              <a:t>Linear Weighted Hybrid Tag Recommender</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Aggregates the </a:t>
            </a:r>
            <a:r>
              <a:rPr lang="en-US" dirty="0"/>
              <a:t>results of several component recommenders in linear </a:t>
            </a:r>
            <a:r>
              <a:rPr lang="en-US" dirty="0" smtClean="0"/>
              <a:t>combination</a:t>
            </a:r>
          </a:p>
          <a:p>
            <a:r>
              <a:rPr lang="en-US" dirty="0"/>
              <a:t>V</a:t>
            </a:r>
            <a:r>
              <a:rPr lang="en-US" dirty="0" smtClean="0"/>
              <a:t>iew </a:t>
            </a:r>
            <a:r>
              <a:rPr lang="en-US" dirty="0"/>
              <a:t>each component of a tag recommendation system as a </a:t>
            </a:r>
            <a:r>
              <a:rPr lang="en-US" dirty="0" smtClean="0"/>
              <a:t>function</a:t>
            </a:r>
          </a:p>
          <a:p>
            <a:endParaRPr lang="en-US" dirty="0"/>
          </a:p>
          <a:p>
            <a:r>
              <a:rPr lang="en-US" dirty="0" smtClean="0"/>
              <a:t>To </a:t>
            </a:r>
            <a:r>
              <a:rPr lang="en-US" dirty="0"/>
              <a:t>produce a ranked list of suggested tags for a particular user </a:t>
            </a:r>
            <a:r>
              <a:rPr lang="en-US" dirty="0" smtClean="0"/>
              <a:t>given </a:t>
            </a:r>
            <a:r>
              <a:rPr lang="en-US" dirty="0"/>
              <a:t>a specific </a:t>
            </a:r>
            <a:r>
              <a:rPr lang="en-US" dirty="0" smtClean="0"/>
              <a:t>resource:</a:t>
            </a:r>
          </a:p>
          <a:p>
            <a:endParaRPr lang="en-US" dirty="0" smtClean="0"/>
          </a:p>
          <a:p>
            <a:r>
              <a:rPr lang="en-US" dirty="0" smtClean="0"/>
              <a:t>Relevance score </a:t>
            </a:r>
            <a:r>
              <a:rPr lang="en-US" dirty="0"/>
              <a:t>for a tag is calculated using several component tag recommenders</a:t>
            </a:r>
            <a:endParaRPr lang="en-US" dirty="0" smtClean="0"/>
          </a:p>
          <a:p>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pic>
        <p:nvPicPr>
          <p:cNvPr id="5" name="Picture 4" descr="Screen Shot 2016-04-26 at 9.47.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6025" y="3182029"/>
            <a:ext cx="2410244" cy="638611"/>
          </a:xfrm>
          <a:prstGeom prst="rect">
            <a:avLst/>
          </a:prstGeom>
        </p:spPr>
      </p:pic>
      <p:pic>
        <p:nvPicPr>
          <p:cNvPr id="8" name="Picture 7" descr="Screen Shot 2016-04-26 at 9.51.5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705" y="5767412"/>
            <a:ext cx="2812627" cy="638449"/>
          </a:xfrm>
          <a:prstGeom prst="rect">
            <a:avLst/>
          </a:prstGeom>
        </p:spPr>
      </p:pic>
    </p:spTree>
    <p:extLst>
      <p:ext uri="{BB962C8B-B14F-4D97-AF65-F5344CB8AC3E}">
        <p14:creationId xmlns:p14="http://schemas.microsoft.com/office/powerpoint/2010/main" val="16554069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Linear Weighted Hybrid Tag Recommender</a:t>
            </a:r>
          </a:p>
        </p:txBody>
      </p:sp>
      <p:sp>
        <p:nvSpPr>
          <p:cNvPr id="3" name="Content Placeholder 2"/>
          <p:cNvSpPr>
            <a:spLocks noGrp="1"/>
          </p:cNvSpPr>
          <p:nvPr>
            <p:ph idx="1"/>
          </p:nvPr>
        </p:nvSpPr>
        <p:spPr/>
        <p:txBody>
          <a:bodyPr>
            <a:normAutofit lnSpcReduction="10000"/>
          </a:bodyPr>
          <a:lstStyle/>
          <a:p>
            <a:r>
              <a:rPr lang="en-US" dirty="0" smtClean="0"/>
              <a:t>Specializes </a:t>
            </a:r>
            <a:r>
              <a:rPr lang="en-US" dirty="0"/>
              <a:t>in only a few </a:t>
            </a:r>
            <a:r>
              <a:rPr lang="en-US" dirty="0" smtClean="0"/>
              <a:t>available </a:t>
            </a:r>
            <a:r>
              <a:rPr lang="en-US" dirty="0"/>
              <a:t>dimensions of the </a:t>
            </a:r>
            <a:r>
              <a:rPr lang="en-US" dirty="0" smtClean="0"/>
              <a:t>data</a:t>
            </a:r>
            <a:endParaRPr lang="en-US" dirty="0"/>
          </a:p>
          <a:p>
            <a:r>
              <a:rPr lang="en-US" dirty="0" smtClean="0"/>
              <a:t>Focus </a:t>
            </a:r>
            <a:r>
              <a:rPr lang="en-US" dirty="0"/>
              <a:t>on relatively simple component recommenders due to their speed and </a:t>
            </a:r>
            <a:r>
              <a:rPr lang="en-US" dirty="0" err="1" smtClean="0"/>
              <a:t>scrutability</a:t>
            </a:r>
            <a:endParaRPr lang="en-US" dirty="0"/>
          </a:p>
          <a:p>
            <a:r>
              <a:rPr lang="en-US" dirty="0" smtClean="0"/>
              <a:t>Discussed components: </a:t>
            </a:r>
          </a:p>
          <a:p>
            <a:pPr lvl="1"/>
            <a:r>
              <a:rPr lang="en-US" dirty="0" smtClean="0"/>
              <a:t>Popularity Models</a:t>
            </a:r>
          </a:p>
          <a:p>
            <a:pPr lvl="1"/>
            <a:r>
              <a:rPr lang="en-US" dirty="0" smtClean="0"/>
              <a:t>User</a:t>
            </a:r>
            <a:r>
              <a:rPr lang="en-US" dirty="0"/>
              <a:t>-Based Collaborative </a:t>
            </a:r>
            <a:r>
              <a:rPr lang="en-US" dirty="0" smtClean="0"/>
              <a:t>Filtering</a:t>
            </a:r>
          </a:p>
          <a:p>
            <a:pPr lvl="1"/>
            <a:r>
              <a:rPr lang="en-US" dirty="0" smtClean="0"/>
              <a:t>Item</a:t>
            </a:r>
            <a:r>
              <a:rPr lang="en-US" dirty="0"/>
              <a:t>-Based Collaborative Filtering </a:t>
            </a:r>
          </a:p>
          <a:p>
            <a:pPr marL="0" indent="0">
              <a:buNone/>
            </a:pP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24454269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Component 1: Popularity Models </a:t>
            </a:r>
            <a:endParaRPr lang="en-US" dirty="0"/>
          </a:p>
        </p:txBody>
      </p:sp>
      <p:sp>
        <p:nvSpPr>
          <p:cNvPr id="3" name="Content Placeholder 2"/>
          <p:cNvSpPr>
            <a:spLocks noGrp="1"/>
          </p:cNvSpPr>
          <p:nvPr>
            <p:ph idx="1"/>
          </p:nvPr>
        </p:nvSpPr>
        <p:spPr/>
        <p:txBody>
          <a:bodyPr>
            <a:normAutofit/>
          </a:bodyPr>
          <a:lstStyle/>
          <a:p>
            <a:r>
              <a:rPr lang="en-US" sz="2800" dirty="0" smtClean="0"/>
              <a:t>Recommend the </a:t>
            </a:r>
            <a:r>
              <a:rPr lang="en-US" sz="2800" dirty="0"/>
              <a:t>most popular </a:t>
            </a:r>
            <a:r>
              <a:rPr lang="en-US" sz="2800" dirty="0" smtClean="0"/>
              <a:t>tags</a:t>
            </a:r>
          </a:p>
          <a:p>
            <a:r>
              <a:rPr lang="en-US" sz="2800" dirty="0" smtClean="0"/>
              <a:t>Strictly </a:t>
            </a:r>
            <a:r>
              <a:rPr lang="en-US" sz="2800" dirty="0"/>
              <a:t>resource dependent </a:t>
            </a:r>
            <a:endParaRPr lang="en-US" sz="2800" dirty="0" smtClean="0"/>
          </a:p>
          <a:p>
            <a:r>
              <a:rPr lang="en-US" sz="2800" dirty="0" smtClean="0"/>
              <a:t>Does </a:t>
            </a:r>
            <a:r>
              <a:rPr lang="en-US" sz="2800" dirty="0"/>
              <a:t>not take into account the tagging habits of the user </a:t>
            </a:r>
          </a:p>
          <a:p>
            <a:r>
              <a:rPr lang="en-US" sz="2800" dirty="0" smtClean="0"/>
              <a:t>Serve </a:t>
            </a:r>
            <a:r>
              <a:rPr lang="en-US" sz="2800" dirty="0"/>
              <a:t>as a baseline and may benefit the hybrid </a:t>
            </a:r>
          </a:p>
          <a:p>
            <a:r>
              <a:rPr lang="en-US" sz="2800" dirty="0" smtClean="0"/>
              <a:t>Require </a:t>
            </a:r>
            <a:r>
              <a:rPr lang="en-US" sz="2800" dirty="0"/>
              <a:t>little online </a:t>
            </a:r>
            <a:r>
              <a:rPr lang="en-US" sz="2800" dirty="0" smtClean="0"/>
              <a:t>computation</a:t>
            </a:r>
          </a:p>
          <a:p>
            <a:r>
              <a:rPr lang="en-US" sz="2800" dirty="0" smtClean="0"/>
              <a:t>Easily built </a:t>
            </a:r>
            <a:r>
              <a:rPr lang="en-US" sz="2800" dirty="0"/>
              <a:t>offline and can be incrementally </a:t>
            </a:r>
            <a:r>
              <a:rPr lang="en-US" sz="2800" dirty="0" smtClean="0"/>
              <a:t>updated</a:t>
            </a:r>
            <a:endParaRPr lang="en-US" sz="2800" dirty="0"/>
          </a:p>
          <a:p>
            <a:endParaRPr lang="en-US" dirty="0"/>
          </a:p>
          <a:p>
            <a:pPr marL="0" indent="0">
              <a:buNone/>
            </a:pP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381616073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Screen Shot 2016-04-26 at 9.56.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908" y="1999653"/>
            <a:ext cx="2758936" cy="887490"/>
          </a:xfrm>
          <a:prstGeom prst="rect">
            <a:avLst/>
          </a:prstGeom>
        </p:spPr>
      </p:pic>
      <p:sp>
        <p:nvSpPr>
          <p:cNvPr id="2" name="Title 1"/>
          <p:cNvSpPr>
            <a:spLocks noGrp="1"/>
          </p:cNvSpPr>
          <p:nvPr>
            <p:ph type="title"/>
          </p:nvPr>
        </p:nvSpPr>
        <p:spPr/>
        <p:txBody>
          <a:bodyPr>
            <a:normAutofit fontScale="90000"/>
          </a:bodyPr>
          <a:lstStyle/>
          <a:p>
            <a:r>
              <a:rPr lang="en-US" dirty="0" smtClean="0"/>
              <a:t>Component 1: Popularity Models </a:t>
            </a:r>
            <a:endParaRPr lang="en-US" dirty="0"/>
          </a:p>
        </p:txBody>
      </p:sp>
      <p:sp>
        <p:nvSpPr>
          <p:cNvPr id="3" name="Content Placeholder 2"/>
          <p:cNvSpPr>
            <a:spLocks noGrp="1"/>
          </p:cNvSpPr>
          <p:nvPr>
            <p:ph idx="1"/>
          </p:nvPr>
        </p:nvSpPr>
        <p:spPr/>
        <p:txBody>
          <a:bodyPr>
            <a:normAutofit/>
          </a:bodyPr>
          <a:lstStyle/>
          <a:p>
            <a:r>
              <a:rPr lang="en-US" dirty="0" smtClean="0"/>
              <a:t>Resource based </a:t>
            </a:r>
            <a:r>
              <a:rPr lang="en-US" dirty="0"/>
              <a:t>popularity </a:t>
            </a:r>
            <a:r>
              <a:rPr lang="en-US" dirty="0" smtClean="0"/>
              <a:t>recommender</a:t>
            </a:r>
          </a:p>
          <a:p>
            <a:endParaRPr lang="en-US" dirty="0" smtClean="0"/>
          </a:p>
          <a:p>
            <a:r>
              <a:rPr lang="en-US" dirty="0" smtClean="0"/>
              <a:t>User based </a:t>
            </a:r>
            <a:r>
              <a:rPr lang="en-US" dirty="0"/>
              <a:t>popularity recommender</a:t>
            </a:r>
          </a:p>
          <a:p>
            <a:pPr marL="0" indent="0">
              <a:buNone/>
            </a:pP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pic>
        <p:nvPicPr>
          <p:cNvPr id="6" name="Picture 5" descr="Screen Shot 2016-04-26 at 9.56.2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909" y="3420284"/>
            <a:ext cx="2758934" cy="680019"/>
          </a:xfrm>
          <a:prstGeom prst="rect">
            <a:avLst/>
          </a:prstGeom>
        </p:spPr>
      </p:pic>
    </p:spTree>
    <p:extLst>
      <p:ext uri="{BB962C8B-B14F-4D97-AF65-F5344CB8AC3E}">
        <p14:creationId xmlns:p14="http://schemas.microsoft.com/office/powerpoint/2010/main" val="237524357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 </a:t>
            </a:r>
            <a:r>
              <a:rPr lang="en-US" dirty="0" smtClean="0"/>
              <a:t>2: </a:t>
            </a:r>
            <a:r>
              <a:rPr lang="en-US" dirty="0"/>
              <a:t>User-based </a:t>
            </a:r>
            <a:r>
              <a:rPr lang="en-US" dirty="0" smtClean="0"/>
              <a:t>CF</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Works </a:t>
            </a:r>
            <a:r>
              <a:rPr lang="en-US" dirty="0"/>
              <a:t>under the assumption that users who have agreed in the past are likely to agree in the future </a:t>
            </a:r>
          </a:p>
          <a:p>
            <a:r>
              <a:rPr lang="en-US" dirty="0" smtClean="0"/>
              <a:t>Relies </a:t>
            </a:r>
            <a:r>
              <a:rPr lang="en-US" dirty="0"/>
              <a:t>on the collaboration of other users </a:t>
            </a:r>
            <a:endParaRPr lang="en-US" dirty="0" smtClean="0"/>
          </a:p>
          <a:p>
            <a:r>
              <a:rPr lang="en-US" dirty="0" smtClean="0"/>
              <a:t>Only </a:t>
            </a:r>
            <a:r>
              <a:rPr lang="en-US" dirty="0"/>
              <a:t>recommends tags applied to the query </a:t>
            </a:r>
            <a:r>
              <a:rPr lang="en-US" dirty="0" smtClean="0"/>
              <a:t>resource</a:t>
            </a:r>
          </a:p>
          <a:p>
            <a:r>
              <a:rPr lang="en-US" dirty="0" smtClean="0"/>
              <a:t>Narrows </a:t>
            </a:r>
            <a:r>
              <a:rPr lang="en-US" dirty="0"/>
              <a:t>the focus of the recommendation regardless of the diversity in the user profile</a:t>
            </a:r>
            <a:endParaRPr lang="en-US" dirty="0" smtClean="0"/>
          </a:p>
          <a:p>
            <a:r>
              <a:rPr lang="en-US" dirty="0" smtClean="0"/>
              <a:t>Advantages:</a:t>
            </a:r>
          </a:p>
          <a:p>
            <a:pPr lvl="1"/>
            <a:r>
              <a:rPr lang="en-US" dirty="0" smtClean="0"/>
              <a:t>Personalization </a:t>
            </a:r>
          </a:p>
          <a:p>
            <a:r>
              <a:rPr lang="en-US" dirty="0" smtClean="0"/>
              <a:t>Disadvantages:</a:t>
            </a:r>
            <a:endParaRPr lang="en-US" dirty="0"/>
          </a:p>
          <a:p>
            <a:pPr lvl="1"/>
            <a:r>
              <a:rPr lang="en-US" dirty="0" smtClean="0"/>
              <a:t>Cannot recommend tags that do not </a:t>
            </a:r>
            <a:r>
              <a:rPr lang="en-US" dirty="0"/>
              <a:t>appear in a neighbor’s profile </a:t>
            </a:r>
          </a:p>
          <a:p>
            <a:pPr lvl="1"/>
            <a:r>
              <a:rPr lang="en-US" dirty="0" smtClean="0"/>
              <a:t>Lacks </a:t>
            </a:r>
            <a:r>
              <a:rPr lang="en-US" dirty="0"/>
              <a:t>the ability to reflect the habits and patterns of the larger crowd</a:t>
            </a:r>
            <a:br>
              <a:rPr lang="en-US" dirty="0"/>
            </a:br>
            <a:endParaRPr lang="en-US" dirty="0"/>
          </a:p>
          <a:p>
            <a:endParaRPr lang="en-US" dirty="0"/>
          </a:p>
          <a:p>
            <a:pPr marL="0" indent="0">
              <a:buNone/>
            </a:pP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pic>
        <p:nvPicPr>
          <p:cNvPr id="5" name="Picture 4" descr="Screen Shot 2016-04-26 at 10.00.5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71682" y="5413455"/>
            <a:ext cx="3715118" cy="1044877"/>
          </a:xfrm>
          <a:prstGeom prst="rect">
            <a:avLst/>
          </a:prstGeom>
        </p:spPr>
      </p:pic>
    </p:spTree>
    <p:extLst>
      <p:ext uri="{BB962C8B-B14F-4D97-AF65-F5344CB8AC3E}">
        <p14:creationId xmlns:p14="http://schemas.microsoft.com/office/powerpoint/2010/main" val="7698755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Component </a:t>
            </a:r>
            <a:r>
              <a:rPr lang="en-US" dirty="0" smtClean="0"/>
              <a:t>3: </a:t>
            </a:r>
            <a:r>
              <a:rPr lang="en-US" dirty="0"/>
              <a:t>Item</a:t>
            </a:r>
            <a:r>
              <a:rPr lang="en-US" dirty="0" smtClean="0"/>
              <a:t>-Based CF</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Relies </a:t>
            </a:r>
            <a:r>
              <a:rPr lang="en-US" dirty="0"/>
              <a:t>on discovering similarities among resources rather than among users </a:t>
            </a:r>
          </a:p>
          <a:p>
            <a:r>
              <a:rPr lang="en-US" dirty="0" smtClean="0"/>
              <a:t>Similarity </a:t>
            </a:r>
            <a:r>
              <a:rPr lang="en-US" dirty="0"/>
              <a:t>metrics </a:t>
            </a:r>
            <a:r>
              <a:rPr lang="en-US" dirty="0" smtClean="0"/>
              <a:t>only calculated </a:t>
            </a:r>
            <a:r>
              <a:rPr lang="en-US" dirty="0"/>
              <a:t>with resources in the user profile </a:t>
            </a:r>
            <a:endParaRPr lang="en-US" dirty="0" smtClean="0"/>
          </a:p>
          <a:p>
            <a:r>
              <a:rPr lang="en-US" dirty="0" smtClean="0"/>
              <a:t>Constructs </a:t>
            </a:r>
            <a:r>
              <a:rPr lang="en-US" dirty="0"/>
              <a:t>a neighborhood of resources from the user profile most similar to the query </a:t>
            </a:r>
            <a:r>
              <a:rPr lang="en-US" dirty="0" smtClean="0"/>
              <a:t>resource</a:t>
            </a:r>
          </a:p>
          <a:p>
            <a:r>
              <a:rPr lang="en-US" dirty="0" smtClean="0"/>
              <a:t>Effectively </a:t>
            </a:r>
            <a:r>
              <a:rPr lang="en-US" dirty="0"/>
              <a:t>i</a:t>
            </a:r>
            <a:r>
              <a:rPr lang="en-US" dirty="0" smtClean="0"/>
              <a:t>gnores </a:t>
            </a:r>
            <a:r>
              <a:rPr lang="en-US" dirty="0"/>
              <a:t>parts of the user profile </a:t>
            </a:r>
            <a:r>
              <a:rPr lang="en-US" dirty="0" smtClean="0"/>
              <a:t>not </a:t>
            </a:r>
            <a:r>
              <a:rPr lang="en-US" dirty="0"/>
              <a:t>relevant to </a:t>
            </a:r>
            <a:r>
              <a:rPr lang="en-US" dirty="0" smtClean="0"/>
              <a:t>the recommendation </a:t>
            </a:r>
            <a:r>
              <a:rPr lang="en-US" dirty="0"/>
              <a:t>task</a:t>
            </a:r>
            <a:endParaRPr lang="en-US" dirty="0" smtClean="0"/>
          </a:p>
          <a:p>
            <a:r>
              <a:rPr lang="en-US" dirty="0" smtClean="0"/>
              <a:t>Advantages:</a:t>
            </a:r>
          </a:p>
          <a:p>
            <a:pPr lvl="1"/>
            <a:r>
              <a:rPr lang="en-US" dirty="0" smtClean="0"/>
              <a:t>Computation </a:t>
            </a:r>
            <a:r>
              <a:rPr lang="en-US" dirty="0"/>
              <a:t>can be quickly done in real time </a:t>
            </a:r>
          </a:p>
          <a:p>
            <a:pPr lvl="1"/>
            <a:r>
              <a:rPr lang="en-US" dirty="0" smtClean="0"/>
              <a:t>Similarities </a:t>
            </a:r>
            <a:r>
              <a:rPr lang="en-US" dirty="0"/>
              <a:t>can be calculated offline </a:t>
            </a:r>
            <a:r>
              <a:rPr lang="en-US" dirty="0" smtClean="0"/>
              <a:t>for </a:t>
            </a:r>
            <a:r>
              <a:rPr lang="en-US" dirty="0"/>
              <a:t>large </a:t>
            </a:r>
            <a:r>
              <a:rPr lang="en-US" dirty="0" smtClean="0"/>
              <a:t>user profile</a:t>
            </a:r>
            <a:endParaRPr lang="en-US" dirty="0"/>
          </a:p>
          <a:p>
            <a:pPr marL="0" indent="0">
              <a:buNone/>
            </a:pP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pic>
        <p:nvPicPr>
          <p:cNvPr id="7" name="Picture 6" descr="Screen Shot 2016-04-26 at 10.01.0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3397" y="5777180"/>
            <a:ext cx="3243403" cy="819210"/>
          </a:xfrm>
          <a:prstGeom prst="rect">
            <a:avLst/>
          </a:prstGeom>
        </p:spPr>
      </p:pic>
    </p:spTree>
    <p:extLst>
      <p:ext uri="{BB962C8B-B14F-4D97-AF65-F5344CB8AC3E}">
        <p14:creationId xmlns:p14="http://schemas.microsoft.com/office/powerpoint/2010/main" val="29765776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a:t>
            </a:r>
            <a:endParaRPr lang="en-US" dirty="0"/>
          </a:p>
        </p:txBody>
      </p:sp>
      <p:sp>
        <p:nvSpPr>
          <p:cNvPr id="3" name="Content Placeholder 2"/>
          <p:cNvSpPr>
            <a:spLocks noGrp="1"/>
          </p:cNvSpPr>
          <p:nvPr>
            <p:ph idx="1"/>
          </p:nvPr>
        </p:nvSpPr>
        <p:spPr/>
        <p:txBody>
          <a:bodyPr>
            <a:normAutofit fontScale="92500"/>
          </a:bodyPr>
          <a:lstStyle/>
          <a:p>
            <a:r>
              <a:rPr lang="en-US" dirty="0" smtClean="0"/>
              <a:t>Datasets </a:t>
            </a:r>
          </a:p>
          <a:p>
            <a:pPr lvl="1"/>
            <a:r>
              <a:rPr lang="en-US" dirty="0" err="1" smtClean="0"/>
              <a:t>Bibsonomy</a:t>
            </a:r>
            <a:r>
              <a:rPr lang="en-US" dirty="0" smtClean="0"/>
              <a:t>, </a:t>
            </a:r>
            <a:r>
              <a:rPr lang="en-US" dirty="0" err="1" smtClean="0"/>
              <a:t>Citeulike</a:t>
            </a:r>
            <a:r>
              <a:rPr lang="en-US" dirty="0" smtClean="0"/>
              <a:t>, </a:t>
            </a:r>
            <a:r>
              <a:rPr lang="en-US" dirty="0" err="1" smtClean="0"/>
              <a:t>MovieLens</a:t>
            </a:r>
            <a:r>
              <a:rPr lang="en-US" dirty="0" smtClean="0"/>
              <a:t>, Delicious, Amazon, </a:t>
            </a:r>
            <a:r>
              <a:rPr lang="en-US" dirty="0" err="1" smtClean="0"/>
              <a:t>LastFM</a:t>
            </a:r>
            <a:endParaRPr lang="en-US" dirty="0" smtClean="0"/>
          </a:p>
          <a:p>
            <a:r>
              <a:rPr lang="en-US" dirty="0" smtClean="0"/>
              <a:t>Methodology</a:t>
            </a:r>
          </a:p>
          <a:p>
            <a:pPr marL="731520" lvl="1" indent="-457200">
              <a:buFont typeface="+mj-lt"/>
              <a:buAutoNum type="arabicPeriod"/>
            </a:pPr>
            <a:r>
              <a:rPr lang="en-US" dirty="0"/>
              <a:t>Each user’s annotations were divided equally among five folds</a:t>
            </a:r>
            <a:endParaRPr lang="en-US" dirty="0" smtClean="0"/>
          </a:p>
          <a:p>
            <a:pPr marL="731520" lvl="1" indent="-457200">
              <a:buFont typeface="+mj-lt"/>
              <a:buAutoNum type="arabicPeriod"/>
            </a:pPr>
            <a:r>
              <a:rPr lang="en-US" dirty="0"/>
              <a:t>The recommenders are evaluated on their ability to recommend tags given a user-resource </a:t>
            </a:r>
            <a:r>
              <a:rPr lang="en-US" dirty="0" smtClean="0"/>
              <a:t>pair</a:t>
            </a:r>
          </a:p>
          <a:p>
            <a:pPr marL="731520" lvl="1" indent="-457200">
              <a:buFont typeface="+mj-lt"/>
              <a:buAutoNum type="arabicPeriod"/>
            </a:pPr>
            <a:r>
              <a:rPr lang="en-US" dirty="0" smtClean="0"/>
              <a:t>Evaluate returned tags </a:t>
            </a:r>
            <a:r>
              <a:rPr lang="en-US" dirty="0"/>
              <a:t>against the tags in the holdout annotation</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38234442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Integrative </a:t>
            </a:r>
            <a:r>
              <a:rPr lang="en-US" dirty="0"/>
              <a:t>approach </a:t>
            </a:r>
            <a:r>
              <a:rPr lang="en-US" dirty="0" smtClean="0"/>
              <a:t>can exploit </a:t>
            </a:r>
            <a:r>
              <a:rPr lang="en-US" dirty="0"/>
              <a:t>multiple dimensions of the </a:t>
            </a:r>
            <a:r>
              <a:rPr lang="en-US" dirty="0" smtClean="0"/>
              <a:t>data</a:t>
            </a:r>
          </a:p>
          <a:p>
            <a:r>
              <a:rPr lang="en-US" dirty="0" smtClean="0"/>
              <a:t>Hybrid outperforms </a:t>
            </a:r>
            <a:r>
              <a:rPr lang="en-US" dirty="0"/>
              <a:t>a state-of-the-art model-based algorithm based on tensor factorization (PITF</a:t>
            </a:r>
            <a:r>
              <a:rPr lang="en-US" dirty="0" smtClean="0"/>
              <a:t>)</a:t>
            </a:r>
          </a:p>
          <a:p>
            <a:pPr lvl="1"/>
            <a:r>
              <a:rPr lang="en-US" dirty="0" smtClean="0"/>
              <a:t>particularly </a:t>
            </a:r>
            <a:r>
              <a:rPr lang="en-US" dirty="0"/>
              <a:t>when the user profiles are </a:t>
            </a:r>
            <a:r>
              <a:rPr lang="en-US" dirty="0" smtClean="0"/>
              <a:t>diverse</a:t>
            </a:r>
          </a:p>
          <a:p>
            <a:r>
              <a:rPr lang="en-US" dirty="0" smtClean="0"/>
              <a:t>Social </a:t>
            </a:r>
            <a:r>
              <a:rPr lang="en-US" dirty="0"/>
              <a:t>annotation systems vary in how users interact with the </a:t>
            </a:r>
            <a:r>
              <a:rPr lang="en-US" dirty="0" smtClean="0"/>
              <a:t>system</a:t>
            </a:r>
          </a:p>
          <a:p>
            <a:r>
              <a:rPr lang="en-US" dirty="0" smtClean="0"/>
              <a:t>The </a:t>
            </a:r>
            <a:r>
              <a:rPr lang="en-US" dirty="0"/>
              <a:t>differences between datasets make the performance of individual recommenders </a:t>
            </a:r>
            <a:r>
              <a:rPr lang="en-US" dirty="0" smtClean="0"/>
              <a:t>unpredictable</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400161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638504"/>
            <a:ext cx="8134672" cy="854347"/>
          </a:xfrm>
        </p:spPr>
        <p:txBody>
          <a:bodyPr>
            <a:noAutofit/>
          </a:bodyPr>
          <a:lstStyle/>
          <a:p>
            <a:r>
              <a:rPr lang="en-US" sz="4800" dirty="0">
                <a:solidFill>
                  <a:srgbClr val="FFFFFF"/>
                </a:solidFill>
              </a:rPr>
              <a:t>Collaborative Filtering</a:t>
            </a:r>
            <a:endParaRPr lang="en-US" sz="4800" b="1"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3657966"/>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smtClean="0"/>
              <a:t>Advantages of the Proposed Hybrid System</a:t>
            </a:r>
            <a:endParaRPr lang="en-US" sz="3200" dirty="0"/>
          </a:p>
        </p:txBody>
      </p:sp>
      <p:sp>
        <p:nvSpPr>
          <p:cNvPr id="3" name="Content Placeholder 2"/>
          <p:cNvSpPr>
            <a:spLocks noGrp="1"/>
          </p:cNvSpPr>
          <p:nvPr>
            <p:ph idx="1"/>
          </p:nvPr>
        </p:nvSpPr>
        <p:spPr/>
        <p:txBody>
          <a:bodyPr>
            <a:normAutofit lnSpcReduction="10000"/>
          </a:bodyPr>
          <a:lstStyle/>
          <a:p>
            <a:r>
              <a:rPr lang="en-US" dirty="0" smtClean="0"/>
              <a:t>More efficient</a:t>
            </a:r>
            <a:r>
              <a:rPr lang="en-US" dirty="0"/>
              <a:t>, scalable, extensible and explainable than </a:t>
            </a:r>
            <a:r>
              <a:rPr lang="en-US" dirty="0" smtClean="0"/>
              <a:t>PITF</a:t>
            </a:r>
          </a:p>
          <a:p>
            <a:r>
              <a:rPr lang="en-US" dirty="0" smtClean="0"/>
              <a:t>The </a:t>
            </a:r>
            <a:r>
              <a:rPr lang="en-US" dirty="0"/>
              <a:t>proposed linear weighted hybrid inherits the capacity to focus on specific aspects of the user profile </a:t>
            </a:r>
            <a:endParaRPr lang="en-US" dirty="0" smtClean="0"/>
          </a:p>
          <a:p>
            <a:r>
              <a:rPr lang="en-US" dirty="0" smtClean="0"/>
              <a:t>Constructed </a:t>
            </a:r>
            <a:r>
              <a:rPr lang="en-US" dirty="0"/>
              <a:t>from simple yet fast components </a:t>
            </a:r>
            <a:endParaRPr lang="en-US" dirty="0" smtClean="0"/>
          </a:p>
          <a:p>
            <a:r>
              <a:rPr lang="en-US" dirty="0" smtClean="0"/>
              <a:t>Offers </a:t>
            </a:r>
            <a:r>
              <a:rPr lang="en-US" dirty="0"/>
              <a:t>a highly scalable and easily updatable solution for tag recommendation </a:t>
            </a:r>
          </a:p>
          <a:p>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a:t>Jonathan </a:t>
            </a:r>
            <a:r>
              <a:rPr lang="en-US" sz="1200" dirty="0" err="1"/>
              <a:t>Gemmell</a:t>
            </a:r>
            <a:r>
              <a:rPr lang="en-US" sz="1200" dirty="0"/>
              <a:t>, Thomas </a:t>
            </a:r>
            <a:r>
              <a:rPr lang="en-US" sz="1200" dirty="0" err="1"/>
              <a:t>Schimoler</a:t>
            </a:r>
            <a:r>
              <a:rPr lang="en-US" sz="1200" dirty="0"/>
              <a:t>, </a:t>
            </a:r>
            <a:r>
              <a:rPr lang="en-US" sz="1200" dirty="0" err="1"/>
              <a:t>Bamshad</a:t>
            </a:r>
            <a:r>
              <a:rPr lang="en-US" sz="1200" dirty="0"/>
              <a:t> </a:t>
            </a:r>
            <a:r>
              <a:rPr lang="en-US" sz="1200" dirty="0" err="1"/>
              <a:t>Mobasher</a:t>
            </a:r>
            <a:r>
              <a:rPr lang="en-US" sz="1200" dirty="0"/>
              <a:t>, Robin Burke, Hybrid tag recommendation for social annotation system</a:t>
            </a:r>
          </a:p>
        </p:txBody>
      </p:sp>
    </p:spTree>
    <p:extLst>
      <p:ext uri="{BB962C8B-B14F-4D97-AF65-F5344CB8AC3E}">
        <p14:creationId xmlns:p14="http://schemas.microsoft.com/office/powerpoint/2010/main" val="410670647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2055355"/>
            <a:ext cx="8134672" cy="1470025"/>
          </a:xfrm>
        </p:spPr>
        <p:txBody>
          <a:bodyPr>
            <a:noAutofit/>
          </a:bodyPr>
          <a:lstStyle/>
          <a:p>
            <a:r>
              <a:rPr lang="en-US" sz="4000" dirty="0">
                <a:solidFill>
                  <a:srgbClr val="FFFFFF"/>
                </a:solidFill>
              </a:rPr>
              <a:t>The Benefit of Using Tag-Based Profiles</a:t>
            </a:r>
            <a:endParaRPr lang="en-US" sz="4000" b="1" dirty="0">
              <a:solidFill>
                <a:srgbClr val="FFFFFF"/>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sz="2800" dirty="0" err="1">
                <a:solidFill>
                  <a:srgbClr val="FFFFFF"/>
                </a:solidFill>
              </a:rPr>
              <a:t>Claudiu</a:t>
            </a:r>
            <a:r>
              <a:rPr lang="en-US" sz="2800" dirty="0">
                <a:solidFill>
                  <a:srgbClr val="FFFFFF"/>
                </a:solidFill>
              </a:rPr>
              <a:t> S. </a:t>
            </a:r>
            <a:r>
              <a:rPr lang="en-US" sz="2800" dirty="0" err="1">
                <a:solidFill>
                  <a:srgbClr val="FFFFFF"/>
                </a:solidFill>
              </a:rPr>
              <a:t>Firan</a:t>
            </a:r>
            <a:r>
              <a:rPr lang="en-US" sz="2800" dirty="0">
                <a:solidFill>
                  <a:srgbClr val="FFFFFF"/>
                </a:solidFill>
              </a:rPr>
              <a:t>, Wolfgang </a:t>
            </a:r>
            <a:r>
              <a:rPr lang="en-US" sz="2800" dirty="0" err="1">
                <a:solidFill>
                  <a:srgbClr val="FFFFFF"/>
                </a:solidFill>
              </a:rPr>
              <a:t>Nejdl</a:t>
            </a:r>
            <a:r>
              <a:rPr lang="en-US" sz="2800" dirty="0">
                <a:solidFill>
                  <a:srgbClr val="FFFFFF"/>
                </a:solidFill>
              </a:rPr>
              <a:t>, </a:t>
            </a:r>
            <a:r>
              <a:rPr lang="en-US" sz="2800" dirty="0" err="1">
                <a:solidFill>
                  <a:srgbClr val="FFFFFF"/>
                </a:solidFill>
              </a:rPr>
              <a:t>Raluca</a:t>
            </a:r>
            <a:r>
              <a:rPr lang="en-US" sz="2800" dirty="0">
                <a:solidFill>
                  <a:srgbClr val="FFFFFF"/>
                </a:solidFill>
              </a:rPr>
              <a:t> </a:t>
            </a:r>
            <a:r>
              <a:rPr lang="en-US" sz="2800" dirty="0" err="1">
                <a:solidFill>
                  <a:srgbClr val="FFFFFF"/>
                </a:solidFill>
              </a:rPr>
              <a:t>Paiu</a:t>
            </a:r>
            <a:r>
              <a:rPr lang="en-US" sz="2800" dirty="0">
                <a:solidFill>
                  <a:srgbClr val="FFFFFF"/>
                </a:solidFill>
              </a:rPr>
              <a:t> </a:t>
            </a: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415254"/>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Motivation</a:t>
            </a:r>
            <a:endParaRPr lang="en-US" dirty="0"/>
          </a:p>
        </p:txBody>
      </p:sp>
      <p:sp>
        <p:nvSpPr>
          <p:cNvPr id="3" name="Content Placeholder 2"/>
          <p:cNvSpPr>
            <a:spLocks noGrp="1"/>
          </p:cNvSpPr>
          <p:nvPr>
            <p:ph idx="1"/>
          </p:nvPr>
        </p:nvSpPr>
        <p:spPr/>
        <p:txBody>
          <a:bodyPr>
            <a:normAutofit lnSpcReduction="10000"/>
          </a:bodyPr>
          <a:lstStyle/>
          <a:p>
            <a:r>
              <a:rPr lang="en-US" dirty="0"/>
              <a:t>Tags are used to enable the organization of information within personal information spaces that can also be shared </a:t>
            </a:r>
          </a:p>
          <a:p>
            <a:r>
              <a:rPr lang="en-US" dirty="0" smtClean="0"/>
              <a:t>Tag distributions </a:t>
            </a:r>
            <a:r>
              <a:rPr lang="en-US" dirty="0"/>
              <a:t>stabilize over time and can be used to improve search on the </a:t>
            </a:r>
            <a:r>
              <a:rPr lang="en-US" dirty="0" smtClean="0"/>
              <a:t>Web</a:t>
            </a:r>
          </a:p>
          <a:p>
            <a:r>
              <a:rPr lang="en-US" dirty="0" smtClean="0"/>
              <a:t>Question: How </a:t>
            </a:r>
            <a:r>
              <a:rPr lang="en-US" dirty="0"/>
              <a:t>tags can characterize the user and enable personalized </a:t>
            </a:r>
            <a:r>
              <a:rPr lang="en-US" dirty="0" smtClean="0"/>
              <a:t>recommendations?</a:t>
            </a:r>
          </a:p>
        </p:txBody>
      </p:sp>
      <p:sp>
        <p:nvSpPr>
          <p:cNvPr id="4" name="Rectangle 3"/>
          <p:cNvSpPr/>
          <p:nvPr/>
        </p:nvSpPr>
        <p:spPr>
          <a:xfrm>
            <a:off x="0" y="6582584"/>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98271220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Experiment</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Dataset</a:t>
            </a:r>
            <a:r>
              <a:rPr lang="en-US" dirty="0"/>
              <a:t>: </a:t>
            </a:r>
            <a:r>
              <a:rPr lang="en-US" dirty="0" err="1"/>
              <a:t>Last.fm</a:t>
            </a:r>
            <a:r>
              <a:rPr lang="en-US" dirty="0"/>
              <a:t> </a:t>
            </a:r>
            <a:endParaRPr lang="en-US" dirty="0" smtClean="0"/>
          </a:p>
          <a:p>
            <a:r>
              <a:rPr lang="en-US" dirty="0"/>
              <a:t>C</a:t>
            </a:r>
            <a:r>
              <a:rPr lang="en-US" dirty="0" smtClean="0"/>
              <a:t>rawled </a:t>
            </a:r>
            <a:r>
              <a:rPr lang="en-US" dirty="0"/>
              <a:t>subset of the </a:t>
            </a:r>
            <a:r>
              <a:rPr lang="en-US" dirty="0" err="1" smtClean="0"/>
              <a:t>Last.fm</a:t>
            </a:r>
            <a:r>
              <a:rPr lang="en-US" dirty="0" smtClean="0"/>
              <a:t> </a:t>
            </a:r>
            <a:r>
              <a:rPr lang="en-US" dirty="0"/>
              <a:t>website, including pages corresponding to tags, music tracks and user </a:t>
            </a:r>
            <a:r>
              <a:rPr lang="en-US" dirty="0" smtClean="0"/>
              <a:t>profiles</a:t>
            </a:r>
            <a:endParaRPr lang="en-US" dirty="0"/>
          </a:p>
          <a:p>
            <a:r>
              <a:rPr lang="en-US" dirty="0" smtClean="0"/>
              <a:t>Used </a:t>
            </a:r>
            <a:r>
              <a:rPr lang="en-US" dirty="0"/>
              <a:t>track-based and tag-based profiles to evaluate different algorithms for producing music recommendations </a:t>
            </a:r>
          </a:p>
          <a:p>
            <a:pPr lvl="1"/>
            <a:r>
              <a:rPr lang="en-US" dirty="0"/>
              <a:t>Track-based user profiles</a:t>
            </a:r>
            <a:r>
              <a:rPr lang="en-US" dirty="0" smtClean="0"/>
              <a:t>: collections </a:t>
            </a:r>
            <a:r>
              <a:rPr lang="en-US" dirty="0"/>
              <a:t>of music tracks with associated preference scores, describing users’ musical </a:t>
            </a:r>
            <a:r>
              <a:rPr lang="en-US" dirty="0" smtClean="0"/>
              <a:t>tastes</a:t>
            </a:r>
          </a:p>
          <a:p>
            <a:pPr lvl="1"/>
            <a:r>
              <a:rPr lang="en-US" dirty="0" smtClean="0"/>
              <a:t>Tag</a:t>
            </a:r>
            <a:r>
              <a:rPr lang="en-US" dirty="0"/>
              <a:t>-based user </a:t>
            </a:r>
            <a:r>
              <a:rPr lang="en-US" dirty="0" smtClean="0"/>
              <a:t>profiles: collections </a:t>
            </a:r>
            <a:r>
              <a:rPr lang="en-US" dirty="0"/>
              <a:t>of tags together with corresponding scores representing the user’s interest in each of these tags </a:t>
            </a:r>
          </a:p>
          <a:p>
            <a:endParaRPr lang="en-US" dirty="0" smtClean="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14430708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Notations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6" name="Picture 5" descr="Screen Shot 2016-04-26 at 10.26.3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2653" y="1679499"/>
            <a:ext cx="7394592" cy="4809197"/>
          </a:xfrm>
          <a:prstGeom prst="rect">
            <a:avLst/>
          </a:prstGeom>
        </p:spPr>
      </p:pic>
    </p:spTree>
    <p:extLst>
      <p:ext uri="{BB962C8B-B14F-4D97-AF65-F5344CB8AC3E}">
        <p14:creationId xmlns:p14="http://schemas.microsoft.com/office/powerpoint/2010/main" val="26559842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Algorithms</a:t>
            </a:r>
            <a:endParaRPr lang="en-US" dirty="0"/>
          </a:p>
        </p:txBody>
      </p:sp>
      <p:sp>
        <p:nvSpPr>
          <p:cNvPr id="3" name="Content Placeholder 2"/>
          <p:cNvSpPr>
            <a:spLocks noGrp="1"/>
          </p:cNvSpPr>
          <p:nvPr>
            <p:ph idx="1"/>
          </p:nvPr>
        </p:nvSpPr>
        <p:spPr/>
        <p:txBody>
          <a:bodyPr>
            <a:normAutofit fontScale="70000" lnSpcReduction="20000"/>
          </a:bodyPr>
          <a:lstStyle/>
          <a:p>
            <a:r>
              <a:rPr lang="en-US" dirty="0"/>
              <a:t>7 algorithms </a:t>
            </a:r>
            <a:r>
              <a:rPr lang="en-US" dirty="0" smtClean="0"/>
              <a:t>based </a:t>
            </a:r>
            <a:r>
              <a:rPr lang="en-US" dirty="0"/>
              <a:t>on the type of profile and the technique </a:t>
            </a:r>
            <a:r>
              <a:rPr lang="en-US" dirty="0" smtClean="0"/>
              <a:t>used </a:t>
            </a:r>
            <a:r>
              <a:rPr lang="en-US" dirty="0"/>
              <a:t>for getting the recommendations </a:t>
            </a:r>
            <a:endParaRPr lang="en-US" dirty="0" smtClean="0"/>
          </a:p>
          <a:p>
            <a:r>
              <a:rPr lang="en-US" dirty="0"/>
              <a:t>three </a:t>
            </a:r>
            <a:r>
              <a:rPr lang="en-US" dirty="0" smtClean="0"/>
              <a:t>categories:</a:t>
            </a:r>
          </a:p>
          <a:p>
            <a:pPr lvl="1"/>
            <a:r>
              <a:rPr lang="en-US" dirty="0"/>
              <a:t>Collaborative Filtering based on </a:t>
            </a:r>
            <a:r>
              <a:rPr lang="en-US" dirty="0" smtClean="0"/>
              <a:t>Tracks</a:t>
            </a:r>
          </a:p>
          <a:p>
            <a:pPr lvl="1"/>
            <a:r>
              <a:rPr lang="en-US" dirty="0" smtClean="0"/>
              <a:t>Collaborative </a:t>
            </a:r>
            <a:r>
              <a:rPr lang="en-US" dirty="0"/>
              <a:t>Filtering based on </a:t>
            </a:r>
            <a:r>
              <a:rPr lang="en-US" dirty="0" smtClean="0"/>
              <a:t>Tags</a:t>
            </a:r>
          </a:p>
          <a:p>
            <a:pPr lvl="1"/>
            <a:r>
              <a:rPr lang="en-US" dirty="0" smtClean="0"/>
              <a:t>Search </a:t>
            </a:r>
            <a:r>
              <a:rPr lang="en-US" dirty="0"/>
              <a:t>based on Tags </a:t>
            </a:r>
          </a:p>
          <a:p>
            <a:r>
              <a:rPr lang="en-US" dirty="0"/>
              <a:t>T</a:t>
            </a:r>
            <a:r>
              <a:rPr lang="en-US" dirty="0" smtClean="0"/>
              <a:t>ag</a:t>
            </a:r>
            <a:r>
              <a:rPr lang="en-US" dirty="0"/>
              <a:t>-based recommendation </a:t>
            </a:r>
            <a:r>
              <a:rPr lang="en-US" dirty="0" smtClean="0"/>
              <a:t>algorithms:</a:t>
            </a:r>
          </a:p>
          <a:p>
            <a:pPr lvl="1"/>
            <a:r>
              <a:rPr lang="en-US" dirty="0" smtClean="0"/>
              <a:t>CF </a:t>
            </a:r>
            <a:r>
              <a:rPr lang="en-US" dirty="0"/>
              <a:t>based on Track-Tags with ITF (CFTTI</a:t>
            </a:r>
            <a:r>
              <a:rPr lang="en-US" dirty="0" smtClean="0"/>
              <a:t>)</a:t>
            </a:r>
            <a:endParaRPr lang="en-US" dirty="0"/>
          </a:p>
          <a:p>
            <a:pPr lvl="1"/>
            <a:r>
              <a:rPr lang="en-US" dirty="0" smtClean="0"/>
              <a:t>CF </a:t>
            </a:r>
            <a:r>
              <a:rPr lang="en-US" dirty="0"/>
              <a:t>based on Track-Tags No-ITF (</a:t>
            </a:r>
            <a:r>
              <a:rPr lang="en-US" dirty="0" smtClean="0"/>
              <a:t>CFTTN)</a:t>
            </a:r>
          </a:p>
          <a:p>
            <a:pPr lvl="1"/>
            <a:r>
              <a:rPr lang="en-US" dirty="0" smtClean="0"/>
              <a:t>CF </a:t>
            </a:r>
            <a:r>
              <a:rPr lang="en-US" dirty="0"/>
              <a:t>based on Tags (CFTG</a:t>
            </a:r>
            <a:r>
              <a:rPr lang="en-US" dirty="0" smtClean="0"/>
              <a:t>)</a:t>
            </a:r>
          </a:p>
          <a:p>
            <a:r>
              <a:rPr lang="en-US" dirty="0" smtClean="0"/>
              <a:t>Tag</a:t>
            </a:r>
            <a:r>
              <a:rPr lang="en-US" dirty="0"/>
              <a:t>-Based Search </a:t>
            </a:r>
            <a:r>
              <a:rPr lang="en-US" dirty="0" smtClean="0"/>
              <a:t>algorithms</a:t>
            </a:r>
          </a:p>
          <a:p>
            <a:pPr lvl="1"/>
            <a:r>
              <a:rPr lang="en-US" dirty="0" smtClean="0"/>
              <a:t>Search </a:t>
            </a:r>
            <a:r>
              <a:rPr lang="en-US" dirty="0"/>
              <a:t>based on Track-Tags with ITF (STTI</a:t>
            </a:r>
            <a:r>
              <a:rPr lang="en-US" dirty="0" smtClean="0"/>
              <a:t>)</a:t>
            </a:r>
          </a:p>
          <a:p>
            <a:pPr lvl="1"/>
            <a:r>
              <a:rPr lang="en-US" dirty="0" smtClean="0"/>
              <a:t>Search </a:t>
            </a:r>
            <a:r>
              <a:rPr lang="en-US" dirty="0"/>
              <a:t>based on Track-Tags No-ITF (STTN</a:t>
            </a:r>
            <a:r>
              <a:rPr lang="en-US" dirty="0" smtClean="0"/>
              <a:t>)</a:t>
            </a:r>
          </a:p>
          <a:p>
            <a:pPr lvl="1"/>
            <a:r>
              <a:rPr lang="en-US" dirty="0" smtClean="0"/>
              <a:t>Search </a:t>
            </a:r>
            <a:r>
              <a:rPr lang="en-US" dirty="0"/>
              <a:t>based on Tags (STG</a:t>
            </a:r>
            <a:r>
              <a:rPr lang="en-US" dirty="0" smtClean="0"/>
              <a:t>)</a:t>
            </a:r>
            <a:endParaRPr lang="en-US" dirty="0"/>
          </a:p>
          <a:p>
            <a:endParaRPr lang="en-US" dirty="0"/>
          </a:p>
          <a:p>
            <a:endParaRPr lang="en-US" dirty="0"/>
          </a:p>
          <a:p>
            <a:endParaRPr lang="en-US" dirty="0" smtClean="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37387602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CF based on Track-Tags with ITF (CFTTI)</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7" name="Picture 6" descr="Screen Shot 2016-04-26 at 10.28.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267" y="2570299"/>
            <a:ext cx="6121400" cy="3009900"/>
          </a:xfrm>
          <a:prstGeom prst="rect">
            <a:avLst/>
          </a:prstGeom>
        </p:spPr>
      </p:pic>
      <p:pic>
        <p:nvPicPr>
          <p:cNvPr id="6" name="Picture 5" descr="Screen Shot 2016-04-26 at 10.27.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5267" y="1612839"/>
            <a:ext cx="6096000" cy="1054100"/>
          </a:xfrm>
          <a:prstGeom prst="rect">
            <a:avLst/>
          </a:prstGeom>
        </p:spPr>
      </p:pic>
    </p:spTree>
    <p:extLst>
      <p:ext uri="{BB962C8B-B14F-4D97-AF65-F5344CB8AC3E}">
        <p14:creationId xmlns:p14="http://schemas.microsoft.com/office/powerpoint/2010/main" val="14045999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CF based on Track-Tags No-ITF (CFTTN)</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
        <p:nvSpPr>
          <p:cNvPr id="5" name="Content Placeholder 4"/>
          <p:cNvSpPr>
            <a:spLocks noGrp="1"/>
          </p:cNvSpPr>
          <p:nvPr>
            <p:ph idx="1"/>
          </p:nvPr>
        </p:nvSpPr>
        <p:spPr/>
        <p:txBody>
          <a:bodyPr/>
          <a:lstStyle/>
          <a:p>
            <a:r>
              <a:rPr lang="en-US" dirty="0" smtClean="0"/>
              <a:t>Differs from </a:t>
            </a:r>
            <a:r>
              <a:rPr lang="en-US" dirty="0"/>
              <a:t>CFTTI by computing the </a:t>
            </a:r>
            <a:r>
              <a:rPr lang="en-US" dirty="0" smtClean="0"/>
              <a:t>tag based </a:t>
            </a:r>
            <a:r>
              <a:rPr lang="en-US" dirty="0"/>
              <a:t>profiles without the IT F parameter in the formula corresponding to tags’ preference</a:t>
            </a:r>
          </a:p>
        </p:txBody>
      </p:sp>
    </p:spTree>
    <p:extLst>
      <p:ext uri="{BB962C8B-B14F-4D97-AF65-F5344CB8AC3E}">
        <p14:creationId xmlns:p14="http://schemas.microsoft.com/office/powerpoint/2010/main" val="29460555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CF based on Tags (CFTG)</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3" name="Picture 2" descr="Screen Shot 2016-04-26 at 10.31.05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4839" y="1619065"/>
            <a:ext cx="7190957" cy="4524488"/>
          </a:xfrm>
          <a:prstGeom prst="rect">
            <a:avLst/>
          </a:prstGeom>
        </p:spPr>
      </p:pic>
    </p:spTree>
    <p:extLst>
      <p:ext uri="{BB962C8B-B14F-4D97-AF65-F5344CB8AC3E}">
        <p14:creationId xmlns:p14="http://schemas.microsoft.com/office/powerpoint/2010/main" val="427003148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based on Track-Tags with ITF (STTI)</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8" name="Picture 7" descr="Screen Shot 2016-04-26 at 10.31.49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804" y="1728340"/>
            <a:ext cx="7909583" cy="3531645"/>
          </a:xfrm>
          <a:prstGeom prst="rect">
            <a:avLst/>
          </a:prstGeom>
        </p:spPr>
      </p:pic>
    </p:spTree>
    <p:extLst>
      <p:ext uri="{BB962C8B-B14F-4D97-AF65-F5344CB8AC3E}">
        <p14:creationId xmlns:p14="http://schemas.microsoft.com/office/powerpoint/2010/main" val="467164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Filtering</a:t>
            </a:r>
          </a:p>
        </p:txBody>
      </p:sp>
      <p:sp>
        <p:nvSpPr>
          <p:cNvPr id="3" name="Content Placeholder 2"/>
          <p:cNvSpPr>
            <a:spLocks noGrp="1"/>
          </p:cNvSpPr>
          <p:nvPr>
            <p:ph idx="1"/>
          </p:nvPr>
        </p:nvSpPr>
        <p:spPr/>
        <p:txBody>
          <a:bodyPr/>
          <a:lstStyle/>
          <a:p>
            <a:r>
              <a:rPr lang="en-US" dirty="0"/>
              <a:t>W</a:t>
            </a:r>
            <a:r>
              <a:rPr lang="en-US" dirty="0" smtClean="0"/>
              <a:t>idely </a:t>
            </a:r>
            <a:r>
              <a:rPr lang="en-US" dirty="0"/>
              <a:t>used in e-commerce </a:t>
            </a:r>
            <a:endParaRPr lang="en-US" dirty="0" smtClean="0"/>
          </a:p>
          <a:p>
            <a:r>
              <a:rPr lang="en-US" dirty="0" smtClean="0"/>
              <a:t>Find </a:t>
            </a:r>
            <a:r>
              <a:rPr lang="en-US" dirty="0"/>
              <a:t>users in a community that share the same interests in the past to predict what the current user will be interested in. </a:t>
            </a:r>
            <a:endParaRPr lang="en-US" dirty="0" smtClean="0"/>
          </a:p>
          <a:p>
            <a:pPr marL="0" indent="0">
              <a:buNone/>
            </a:pPr>
            <a:endParaRPr lang="en-US" dirty="0"/>
          </a:p>
        </p:txBody>
      </p:sp>
      <p:pic>
        <p:nvPicPr>
          <p:cNvPr id="5" name="Picture 4"/>
          <p:cNvPicPr>
            <a:picLocks noChangeAspect="1"/>
          </p:cNvPicPr>
          <p:nvPr/>
        </p:nvPicPr>
        <p:blipFill>
          <a:blip r:embed="rId3"/>
          <a:stretch>
            <a:fillRect/>
          </a:stretch>
        </p:blipFill>
        <p:spPr>
          <a:xfrm>
            <a:off x="457200" y="4506913"/>
            <a:ext cx="8172482" cy="1928195"/>
          </a:xfrm>
          <a:prstGeom prst="rect">
            <a:avLst/>
          </a:prstGeom>
        </p:spPr>
      </p:pic>
    </p:spTree>
    <p:extLst>
      <p:ext uri="{BB962C8B-B14F-4D97-AF65-F5344CB8AC3E}">
        <p14:creationId xmlns:p14="http://schemas.microsoft.com/office/powerpoint/2010/main" val="21755877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Search based on Track-Tags No-ITF (STTN)</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
        <p:nvSpPr>
          <p:cNvPr id="5" name="Content Placeholder 4"/>
          <p:cNvSpPr>
            <a:spLocks noGrp="1"/>
          </p:cNvSpPr>
          <p:nvPr>
            <p:ph idx="1"/>
          </p:nvPr>
        </p:nvSpPr>
        <p:spPr/>
        <p:txBody>
          <a:bodyPr/>
          <a:lstStyle/>
          <a:p>
            <a:r>
              <a:rPr lang="en-US" dirty="0" smtClean="0"/>
              <a:t>Remove the ITF </a:t>
            </a:r>
            <a:r>
              <a:rPr lang="en-US" dirty="0"/>
              <a:t>parameter in </a:t>
            </a:r>
            <a:r>
              <a:rPr lang="en-US" dirty="0" smtClean="0"/>
              <a:t>the preference </a:t>
            </a:r>
            <a:r>
              <a:rPr lang="en-US" dirty="0"/>
              <a:t>formula</a:t>
            </a:r>
          </a:p>
        </p:txBody>
      </p:sp>
    </p:spTree>
    <p:extLst>
      <p:ext uri="{BB962C8B-B14F-4D97-AF65-F5344CB8AC3E}">
        <p14:creationId xmlns:p14="http://schemas.microsoft.com/office/powerpoint/2010/main" val="12079876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Search based on Tags (STG)</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6" name="Picture 5" descr="Screen Shot 2016-04-26 at 10.31.5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869714"/>
            <a:ext cx="8086518" cy="3680191"/>
          </a:xfrm>
          <a:prstGeom prst="rect">
            <a:avLst/>
          </a:prstGeom>
        </p:spPr>
      </p:pic>
    </p:spTree>
    <p:extLst>
      <p:ext uri="{BB962C8B-B14F-4D97-AF65-F5344CB8AC3E}">
        <p14:creationId xmlns:p14="http://schemas.microsoft.com/office/powerpoint/2010/main" val="28903704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Evaluation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18 subjects: B.Sc</a:t>
            </a:r>
            <a:r>
              <a:rPr lang="en-US" dirty="0"/>
              <a:t>., Ph.D., and Post- Doc students in different areas of computer science and </a:t>
            </a:r>
            <a:r>
              <a:rPr lang="en-US" dirty="0" smtClean="0"/>
              <a:t>education </a:t>
            </a:r>
          </a:p>
          <a:p>
            <a:r>
              <a:rPr lang="en-US" dirty="0" smtClean="0"/>
              <a:t>They </a:t>
            </a:r>
            <a:r>
              <a:rPr lang="en-US" dirty="0"/>
              <a:t>installed </a:t>
            </a:r>
            <a:r>
              <a:rPr lang="en-US" dirty="0" smtClean="0"/>
              <a:t>the desktop </a:t>
            </a:r>
            <a:r>
              <a:rPr lang="en-US" dirty="0"/>
              <a:t>application to extract their user </a:t>
            </a:r>
            <a:r>
              <a:rPr lang="en-US" dirty="0" smtClean="0"/>
              <a:t>profiles, then ran </a:t>
            </a:r>
            <a:r>
              <a:rPr lang="en-US" dirty="0"/>
              <a:t>all 7 variants of </a:t>
            </a:r>
            <a:r>
              <a:rPr lang="en-US" dirty="0" smtClean="0"/>
              <a:t>the described algorithms</a:t>
            </a:r>
            <a:endParaRPr lang="en-US" dirty="0"/>
          </a:p>
          <a:p>
            <a:r>
              <a:rPr lang="en-US" dirty="0"/>
              <a:t>For each of the recommended tracks, the users </a:t>
            </a:r>
            <a:r>
              <a:rPr lang="en-US" dirty="0" smtClean="0"/>
              <a:t>provide </a:t>
            </a:r>
            <a:r>
              <a:rPr lang="en-US" dirty="0"/>
              <a:t>two different </a:t>
            </a:r>
            <a:r>
              <a:rPr lang="en-US" dirty="0" smtClean="0"/>
              <a:t>scores:</a:t>
            </a:r>
          </a:p>
          <a:p>
            <a:pPr lvl="1"/>
            <a:r>
              <a:rPr lang="en-US" dirty="0" smtClean="0"/>
              <a:t>how </a:t>
            </a:r>
            <a:r>
              <a:rPr lang="en-US" dirty="0"/>
              <a:t>well the recommended track matches their music preferences </a:t>
            </a:r>
            <a:endParaRPr lang="en-US" dirty="0" smtClean="0"/>
          </a:p>
          <a:p>
            <a:pPr lvl="1"/>
            <a:r>
              <a:rPr lang="en-US" dirty="0" smtClean="0"/>
              <a:t>the </a:t>
            </a:r>
            <a:r>
              <a:rPr lang="en-US" dirty="0"/>
              <a:t>novelty of the track</a:t>
            </a:r>
          </a:p>
          <a:p>
            <a:endParaRPr lang="en-US" dirty="0" smtClean="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27069275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3" name="Picture 2" descr="Screen Shot 2016-04-26 at 10.34.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674572"/>
            <a:ext cx="7823200" cy="4216400"/>
          </a:xfrm>
          <a:prstGeom prst="rect">
            <a:avLst/>
          </a:prstGeom>
        </p:spPr>
      </p:pic>
    </p:spTree>
    <p:extLst>
      <p:ext uri="{BB962C8B-B14F-4D97-AF65-F5344CB8AC3E}">
        <p14:creationId xmlns:p14="http://schemas.microsoft.com/office/powerpoint/2010/main" val="35480461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6" name="Picture 5" descr="Screen Shot 2016-04-26 at 10.34.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06" y="1875592"/>
            <a:ext cx="7772400" cy="4394200"/>
          </a:xfrm>
          <a:prstGeom prst="rect">
            <a:avLst/>
          </a:prstGeom>
        </p:spPr>
      </p:pic>
    </p:spTree>
    <p:extLst>
      <p:ext uri="{BB962C8B-B14F-4D97-AF65-F5344CB8AC3E}">
        <p14:creationId xmlns:p14="http://schemas.microsoft.com/office/powerpoint/2010/main" val="409285156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3" name="Picture 2" descr="Screen Shot 2016-04-26 at 10.35.0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8991" y="1754089"/>
            <a:ext cx="7010400" cy="4140200"/>
          </a:xfrm>
          <a:prstGeom prst="rect">
            <a:avLst/>
          </a:prstGeom>
        </p:spPr>
      </p:pic>
    </p:spTree>
    <p:extLst>
      <p:ext uri="{BB962C8B-B14F-4D97-AF65-F5344CB8AC3E}">
        <p14:creationId xmlns:p14="http://schemas.microsoft.com/office/powerpoint/2010/main" val="23147335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pic>
        <p:nvPicPr>
          <p:cNvPr id="3" name="Picture 2" descr="Screen Shot 2016-04-26 at 10.35.0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366" y="1530196"/>
            <a:ext cx="7124700" cy="4864100"/>
          </a:xfrm>
          <a:prstGeom prst="rect">
            <a:avLst/>
          </a:prstGeom>
        </p:spPr>
      </p:pic>
    </p:spTree>
    <p:extLst>
      <p:ext uri="{BB962C8B-B14F-4D97-AF65-F5344CB8AC3E}">
        <p14:creationId xmlns:p14="http://schemas.microsoft.com/office/powerpoint/2010/main" val="354804613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5" name="Content Placeholder 4"/>
          <p:cNvSpPr>
            <a:spLocks noGrp="1"/>
          </p:cNvSpPr>
          <p:nvPr>
            <p:ph idx="1"/>
          </p:nvPr>
        </p:nvSpPr>
        <p:spPr/>
        <p:txBody>
          <a:bodyPr>
            <a:normAutofit fontScale="92500" lnSpcReduction="10000"/>
          </a:bodyPr>
          <a:lstStyle/>
          <a:p>
            <a:r>
              <a:rPr lang="en-US" dirty="0" smtClean="0"/>
              <a:t>All Collaborative Filtering algorithms based on tags (CFTG, CFTTI, CFTTN) performed worse than the baseline, as standard User-Item CF techniques already show high precision</a:t>
            </a:r>
          </a:p>
          <a:p>
            <a:r>
              <a:rPr lang="en-US" dirty="0" smtClean="0"/>
              <a:t> </a:t>
            </a:r>
            <a:r>
              <a:rPr lang="en-US" dirty="0"/>
              <a:t>All </a:t>
            </a:r>
            <a:r>
              <a:rPr lang="en-US" dirty="0" smtClean="0"/>
              <a:t>search algorithms</a:t>
            </a:r>
            <a:r>
              <a:rPr lang="en-US" dirty="0"/>
              <a:t> </a:t>
            </a:r>
            <a:r>
              <a:rPr lang="en-US" dirty="0" smtClean="0"/>
              <a:t>show </a:t>
            </a:r>
            <a:r>
              <a:rPr lang="en-US" dirty="0"/>
              <a:t>quite substantial improvements over track based </a:t>
            </a:r>
            <a:r>
              <a:rPr lang="en-US" dirty="0" smtClean="0"/>
              <a:t>CF</a:t>
            </a:r>
          </a:p>
          <a:p>
            <a:r>
              <a:rPr lang="en-US" dirty="0" smtClean="0"/>
              <a:t>STG </a:t>
            </a:r>
            <a:r>
              <a:rPr lang="en-US" dirty="0"/>
              <a:t>recommends much less popular tracks than our </a:t>
            </a:r>
            <a:r>
              <a:rPr lang="en-US" dirty="0" smtClean="0"/>
              <a:t>CFTR </a:t>
            </a:r>
            <a:r>
              <a:rPr lang="en-US" dirty="0"/>
              <a:t>baseline, but still of higher </a:t>
            </a:r>
            <a:r>
              <a:rPr lang="en-US" dirty="0" smtClean="0"/>
              <a:t>quality</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427526954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normAutofit fontScale="85000" lnSpcReduction="10000"/>
          </a:bodyPr>
          <a:lstStyle/>
          <a:p>
            <a:r>
              <a:rPr lang="en-US" dirty="0"/>
              <a:t>A first set of algorithms, using collaborative filtering on tag profiles that were extracted from tracks, proved to be less successful than the baseline. </a:t>
            </a:r>
            <a:endParaRPr lang="en-US" dirty="0" smtClean="0"/>
          </a:p>
          <a:p>
            <a:r>
              <a:rPr lang="en-US" dirty="0" smtClean="0"/>
              <a:t>A </a:t>
            </a:r>
            <a:r>
              <a:rPr lang="en-US" dirty="0"/>
              <a:t>second set of tag-based search algorithms however improved results’ quality significantly</a:t>
            </a:r>
            <a:r>
              <a:rPr lang="en-US" dirty="0" smtClean="0"/>
              <a:t>.</a:t>
            </a:r>
          </a:p>
          <a:p>
            <a:r>
              <a:rPr lang="en-US" dirty="0" smtClean="0"/>
              <a:t>In </a:t>
            </a:r>
            <a:r>
              <a:rPr lang="en-US" dirty="0"/>
              <a:t>addition to a 44% increase in quality for the best algorithm, search-based methods are also much faster than collaborative filtering and do not suffer from the cold start problem</a:t>
            </a:r>
          </a:p>
        </p:txBody>
      </p:sp>
      <p:sp>
        <p:nvSpPr>
          <p:cNvPr id="4" name="Rectangle 3"/>
          <p:cNvSpPr/>
          <p:nvPr/>
        </p:nvSpPr>
        <p:spPr>
          <a:xfrm>
            <a:off x="0" y="6596390"/>
            <a:ext cx="9143999" cy="276999"/>
          </a:xfrm>
          <a:prstGeom prst="rect">
            <a:avLst/>
          </a:prstGeom>
        </p:spPr>
        <p:txBody>
          <a:bodyPr wrap="square">
            <a:spAutoFit/>
          </a:bodyPr>
          <a:lstStyle/>
          <a:p>
            <a:pPr algn="r"/>
            <a:r>
              <a:rPr lang="en-US" sz="1200" dirty="0" err="1"/>
              <a:t>Claudiu</a:t>
            </a:r>
            <a:r>
              <a:rPr lang="en-US" sz="1200" dirty="0"/>
              <a:t> S. </a:t>
            </a:r>
            <a:r>
              <a:rPr lang="en-US" sz="1200" dirty="0" err="1"/>
              <a:t>Firan</a:t>
            </a:r>
            <a:r>
              <a:rPr lang="en-US" sz="1200" dirty="0"/>
              <a:t>, Wolfgang </a:t>
            </a:r>
            <a:r>
              <a:rPr lang="en-US" sz="1200" dirty="0" err="1"/>
              <a:t>Nejdl</a:t>
            </a:r>
            <a:r>
              <a:rPr lang="en-US" sz="1200" dirty="0"/>
              <a:t>, </a:t>
            </a:r>
            <a:r>
              <a:rPr lang="en-US" sz="1200" dirty="0" err="1"/>
              <a:t>Raluca</a:t>
            </a:r>
            <a:r>
              <a:rPr lang="en-US" sz="1200" dirty="0"/>
              <a:t> </a:t>
            </a:r>
            <a:r>
              <a:rPr lang="en-US" sz="1200" dirty="0" err="1"/>
              <a:t>Paiu</a:t>
            </a:r>
            <a:r>
              <a:rPr lang="en-US" sz="1200" dirty="0"/>
              <a:t>, The Benefit of Using Tag-Based Profiles</a:t>
            </a:r>
          </a:p>
        </p:txBody>
      </p:sp>
    </p:spTree>
    <p:extLst>
      <p:ext uri="{BB962C8B-B14F-4D97-AF65-F5344CB8AC3E}">
        <p14:creationId xmlns:p14="http://schemas.microsoft.com/office/powerpoint/2010/main" val="17032706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6858000"/>
          </a:xfrm>
          <a:prstGeom prst="rect">
            <a:avLst/>
          </a:prstGeom>
          <a:solidFill>
            <a:srgbClr val="FA6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541784" y="1420291"/>
            <a:ext cx="8134672" cy="1470025"/>
          </a:xfrm>
        </p:spPr>
        <p:txBody>
          <a:bodyPr>
            <a:noAutofit/>
          </a:bodyPr>
          <a:lstStyle/>
          <a:p>
            <a:r>
              <a:rPr lang="en-US" sz="4000" dirty="0">
                <a:solidFill>
                  <a:srgbClr val="FFFFFF"/>
                </a:solidFill>
              </a:rPr>
              <a:t>Harvesting social knowledge from folksonomies</a:t>
            </a:r>
            <a:endParaRPr lang="en-US" sz="4000" b="1" dirty="0">
              <a:solidFill>
                <a:srgbClr val="FFFFFF"/>
              </a:solidFill>
            </a:endParaRPr>
          </a:p>
        </p:txBody>
      </p:sp>
      <p:sp>
        <p:nvSpPr>
          <p:cNvPr id="3" name="Subtitle 2"/>
          <p:cNvSpPr>
            <a:spLocks noGrp="1"/>
          </p:cNvSpPr>
          <p:nvPr>
            <p:ph type="subTitle" idx="1"/>
          </p:nvPr>
        </p:nvSpPr>
        <p:spPr>
          <a:xfrm>
            <a:off x="792696" y="3908648"/>
            <a:ext cx="7560840" cy="1752600"/>
          </a:xfrm>
        </p:spPr>
        <p:txBody>
          <a:bodyPr>
            <a:normAutofit/>
          </a:bodyPr>
          <a:lstStyle/>
          <a:p>
            <a:r>
              <a:rPr lang="en-US" sz="2800" dirty="0">
                <a:solidFill>
                  <a:srgbClr val="FFFFFF"/>
                </a:solidFill>
              </a:rPr>
              <a:t>Harris Wu, Mohammad </a:t>
            </a:r>
            <a:r>
              <a:rPr lang="en-US" sz="2800" dirty="0" err="1">
                <a:solidFill>
                  <a:srgbClr val="FFFFFF"/>
                </a:solidFill>
              </a:rPr>
              <a:t>Zubair</a:t>
            </a:r>
            <a:r>
              <a:rPr lang="en-US" sz="2800" dirty="0">
                <a:solidFill>
                  <a:srgbClr val="FFFFFF"/>
                </a:solidFill>
              </a:rPr>
              <a:t>, Kurt </a:t>
            </a:r>
            <a:r>
              <a:rPr lang="en-US" sz="2800" dirty="0" err="1">
                <a:solidFill>
                  <a:srgbClr val="FFFFFF"/>
                </a:solidFill>
              </a:rPr>
              <a:t>Maly</a:t>
            </a:r>
            <a:r>
              <a:rPr lang="en-US" sz="2800" dirty="0">
                <a:solidFill>
                  <a:srgbClr val="FFFFFF"/>
                </a:solidFill>
              </a:rPr>
              <a:t/>
            </a:r>
            <a:br>
              <a:rPr lang="en-US" sz="2800" dirty="0">
                <a:solidFill>
                  <a:srgbClr val="FFFFFF"/>
                </a:solidFill>
              </a:rPr>
            </a:br>
            <a:endParaRPr lang="en-US" sz="2800" dirty="0">
              <a:solidFill>
                <a:srgbClr val="FFFFFF"/>
              </a:solidFill>
            </a:endParaRPr>
          </a:p>
        </p:txBody>
      </p:sp>
      <p:pic>
        <p:nvPicPr>
          <p:cNvPr id="1028" name="Picture 4" descr="http://cs.illinois.edu/sites/all/themes/cs_51/images/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2320" y="94093"/>
            <a:ext cx="1619250" cy="47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50732"/>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cs410sp2016-tutorial-templat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cs410sp2016-tutorial-template.thmx</Template>
  <TotalTime>3374</TotalTime>
  <Words>5562</Words>
  <Application>Microsoft Macintosh PowerPoint</Application>
  <PresentationFormat>On-screen Show (4:3)</PresentationFormat>
  <Paragraphs>647</Paragraphs>
  <Slides>115</Slides>
  <Notes>17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115</vt:i4>
      </vt:variant>
    </vt:vector>
  </HeadingPairs>
  <TitlesOfParts>
    <vt:vector size="117" baseType="lpstr">
      <vt:lpstr>cs410sp2016-tutorial-template</vt:lpstr>
      <vt:lpstr>Visio</vt:lpstr>
      <vt:lpstr>Tag-Based Recommender System</vt:lpstr>
      <vt:lpstr>Overview</vt:lpstr>
      <vt:lpstr>The Recommender System</vt:lpstr>
      <vt:lpstr>The Recommender System</vt:lpstr>
      <vt:lpstr>The Recommender System</vt:lpstr>
      <vt:lpstr>The Recommender System</vt:lpstr>
      <vt:lpstr>Traditional Recommendation Methods</vt:lpstr>
      <vt:lpstr>Collaborative Filtering</vt:lpstr>
      <vt:lpstr>Collaborative Filtering</vt:lpstr>
      <vt:lpstr>Collaborative Filtering</vt:lpstr>
      <vt:lpstr>Algorithms</vt:lpstr>
      <vt:lpstr>User-Based CF</vt:lpstr>
      <vt:lpstr>User-Based CF</vt:lpstr>
      <vt:lpstr>Item-Based CF</vt:lpstr>
      <vt:lpstr>Item-Based CF</vt:lpstr>
      <vt:lpstr>Item Similarity Computation</vt:lpstr>
      <vt:lpstr>User-Based CF</vt:lpstr>
      <vt:lpstr>User-Based CF</vt:lpstr>
      <vt:lpstr>Memory-Based CF</vt:lpstr>
      <vt:lpstr>Model-Based CF</vt:lpstr>
      <vt:lpstr>Pros &amp; Cons</vt:lpstr>
      <vt:lpstr>Content-Based Recommenders</vt:lpstr>
      <vt:lpstr>Content-Based Recommenders</vt:lpstr>
      <vt:lpstr>Content-Based Recommenders</vt:lpstr>
      <vt:lpstr>Similarity-Based Retrieval</vt:lpstr>
      <vt:lpstr>How they work?</vt:lpstr>
      <vt:lpstr>Pros &amp; Cons</vt:lpstr>
      <vt:lpstr>CF vs. CB</vt:lpstr>
      <vt:lpstr>Knowledge-based systems </vt:lpstr>
      <vt:lpstr>Knowledge-Based Systems </vt:lpstr>
      <vt:lpstr>Knowledge-Based Systems </vt:lpstr>
      <vt:lpstr>Pseudocode</vt:lpstr>
      <vt:lpstr>Constraint-Based vs. Case-Based </vt:lpstr>
      <vt:lpstr>Pros &amp; Cons</vt:lpstr>
      <vt:lpstr>Hybrid Approaches</vt:lpstr>
      <vt:lpstr>Hybrid Recommender Systems:  Survey and Experiments  </vt:lpstr>
      <vt:lpstr>Hybrid Recommender Systems:  Survey and Experiments  </vt:lpstr>
      <vt:lpstr>Monolithic </vt:lpstr>
      <vt:lpstr>Monolithic </vt:lpstr>
      <vt:lpstr>Parallelized </vt:lpstr>
      <vt:lpstr>Parallelized</vt:lpstr>
      <vt:lpstr>Pipelined </vt:lpstr>
      <vt:lpstr>Pipelined </vt:lpstr>
      <vt:lpstr>Summary</vt:lpstr>
      <vt:lpstr>Enhance Recommender Systems with User Profiles</vt:lpstr>
      <vt:lpstr>Recommendations Just For You</vt:lpstr>
      <vt:lpstr>Personalized Recommendations</vt:lpstr>
      <vt:lpstr>Why Using User Profile?</vt:lpstr>
      <vt:lpstr>Accounting for Taste: Using Profile Similarity to Improve Recommender Systems  </vt:lpstr>
      <vt:lpstr>Background</vt:lpstr>
      <vt:lpstr>Experiment </vt:lpstr>
      <vt:lpstr>Results</vt:lpstr>
      <vt:lpstr>Conclusions</vt:lpstr>
      <vt:lpstr>Leveraging Tagging Systems with User Information</vt:lpstr>
      <vt:lpstr>Tagging Recommender System </vt:lpstr>
      <vt:lpstr>Tagging </vt:lpstr>
      <vt:lpstr>Collaborative Tagging Systems</vt:lpstr>
      <vt:lpstr>Tag Recommendation </vt:lpstr>
      <vt:lpstr>Benefits of Collaborative Tagging Systems</vt:lpstr>
      <vt:lpstr>Challenges of Collaborative Tagging Systems</vt:lpstr>
      <vt:lpstr>A Personalized Recommender System Based on Users’ Information In Folksonomies </vt:lpstr>
      <vt:lpstr>Motivation</vt:lpstr>
      <vt:lpstr>Personalized Recommendation in Folksonomies </vt:lpstr>
      <vt:lpstr>Quadratic Concepts</vt:lpstr>
      <vt:lpstr>Steps</vt:lpstr>
      <vt:lpstr>Algorithm</vt:lpstr>
      <vt:lpstr>Evaluation</vt:lpstr>
      <vt:lpstr>Results </vt:lpstr>
      <vt:lpstr>Results and Conclusions </vt:lpstr>
      <vt:lpstr>Hybrid tag recommendation for social annotation system</vt:lpstr>
      <vt:lpstr>Data Model</vt:lpstr>
      <vt:lpstr>Linear Weighted Hybrid Tag Recommender</vt:lpstr>
      <vt:lpstr>Linear Weighted Hybrid Tag Recommender</vt:lpstr>
      <vt:lpstr>Component 1: Popularity Models </vt:lpstr>
      <vt:lpstr>Component 1: Popularity Models </vt:lpstr>
      <vt:lpstr>Component 2: User-based CF</vt:lpstr>
      <vt:lpstr>Component 3: Item-Based CF</vt:lpstr>
      <vt:lpstr>Evaluation</vt:lpstr>
      <vt:lpstr>Results</vt:lpstr>
      <vt:lpstr>Advantages of the Proposed Hybrid System</vt:lpstr>
      <vt:lpstr>The Benefit of Using Tag-Based Profiles</vt:lpstr>
      <vt:lpstr>Motivation</vt:lpstr>
      <vt:lpstr>Experiment</vt:lpstr>
      <vt:lpstr>Notations</vt:lpstr>
      <vt:lpstr>Algorithms</vt:lpstr>
      <vt:lpstr>CF based on Track-Tags with ITF (CFTTI)</vt:lpstr>
      <vt:lpstr>CF based on Track-Tags No-ITF (CFTTN)</vt:lpstr>
      <vt:lpstr>CF based on Tags (CFTG)</vt:lpstr>
      <vt:lpstr>Search based on Track-Tags with ITF (STTI)</vt:lpstr>
      <vt:lpstr>Search based on Track-Tags No-ITF (STTN)</vt:lpstr>
      <vt:lpstr>Search based on Tags (STG)</vt:lpstr>
      <vt:lpstr>Evaluation</vt:lpstr>
      <vt:lpstr>Results</vt:lpstr>
      <vt:lpstr>Results</vt:lpstr>
      <vt:lpstr>Results</vt:lpstr>
      <vt:lpstr>Results</vt:lpstr>
      <vt:lpstr>Results</vt:lpstr>
      <vt:lpstr>Results</vt:lpstr>
      <vt:lpstr>Harvesting social knowledge from folksonomies</vt:lpstr>
      <vt:lpstr>Motivation</vt:lpstr>
      <vt:lpstr>Community Identification</vt:lpstr>
      <vt:lpstr>User and Document Recommendation</vt:lpstr>
      <vt:lpstr>User and Document Recommendation</vt:lpstr>
      <vt:lpstr>Ontology Generation</vt:lpstr>
      <vt:lpstr>Ontology Generation Algorithm</vt:lpstr>
      <vt:lpstr>Evaluation</vt:lpstr>
      <vt:lpstr>Conclusions</vt:lpstr>
      <vt:lpstr>Tutorial Conclusions</vt:lpstr>
      <vt:lpstr>Recap</vt:lpstr>
      <vt:lpstr>Take-Aways</vt:lpstr>
      <vt:lpstr>Future Works</vt:lpstr>
      <vt:lpstr>Future Works</vt:lpstr>
      <vt:lpstr>Acknowledgements</vt:lpstr>
      <vt:lpstr>Acknowledgements</vt:lpstr>
      <vt:lpstr>Thanks! 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Tag-Based Recommender System</dc:title>
  <dc:creator>Xin Li</dc:creator>
  <cp:lastModifiedBy>Xin Li</cp:lastModifiedBy>
  <cp:revision>453</cp:revision>
  <dcterms:created xsi:type="dcterms:W3CDTF">2016-04-23T18:14:30Z</dcterms:created>
  <dcterms:modified xsi:type="dcterms:W3CDTF">2016-05-03T05:41:55Z</dcterms:modified>
</cp:coreProperties>
</file>